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42"/>
  </p:notesMasterIdLst>
  <p:sldIdLst>
    <p:sldId id="256" r:id="rId5"/>
    <p:sldId id="289" r:id="rId6"/>
    <p:sldId id="338" r:id="rId7"/>
    <p:sldId id="339" r:id="rId8"/>
    <p:sldId id="280" r:id="rId9"/>
    <p:sldId id="306" r:id="rId10"/>
    <p:sldId id="336" r:id="rId11"/>
    <p:sldId id="258" r:id="rId12"/>
    <p:sldId id="305" r:id="rId13"/>
    <p:sldId id="273" r:id="rId14"/>
    <p:sldId id="340" r:id="rId15"/>
    <p:sldId id="276" r:id="rId16"/>
    <p:sldId id="341" r:id="rId17"/>
    <p:sldId id="308" r:id="rId18"/>
    <p:sldId id="324" r:id="rId19"/>
    <p:sldId id="277" r:id="rId20"/>
    <p:sldId id="325" r:id="rId21"/>
    <p:sldId id="307" r:id="rId22"/>
    <p:sldId id="294" r:id="rId23"/>
    <p:sldId id="278" r:id="rId24"/>
    <p:sldId id="279" r:id="rId25"/>
    <p:sldId id="309" r:id="rId26"/>
    <p:sldId id="262" r:id="rId27"/>
    <p:sldId id="259" r:id="rId28"/>
    <p:sldId id="261" r:id="rId29"/>
    <p:sldId id="296" r:id="rId30"/>
    <p:sldId id="321" r:id="rId31"/>
    <p:sldId id="316" r:id="rId32"/>
    <p:sldId id="298" r:id="rId33"/>
    <p:sldId id="311" r:id="rId34"/>
    <p:sldId id="281" r:id="rId35"/>
    <p:sldId id="263" r:id="rId36"/>
    <p:sldId id="317" r:id="rId37"/>
    <p:sldId id="318" r:id="rId38"/>
    <p:sldId id="319" r:id="rId39"/>
    <p:sldId id="264" r:id="rId40"/>
    <p:sldId id="34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D6FF"/>
    <a:srgbClr val="FF8AD8"/>
    <a:srgbClr val="FFD579"/>
    <a:srgbClr val="73FB7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5"/>
    <p:restoredTop sz="61264"/>
  </p:normalViewPr>
  <p:slideViewPr>
    <p:cSldViewPr snapToGrid="0">
      <p:cViewPr>
        <p:scale>
          <a:sx n="126" d="100"/>
          <a:sy n="126" d="100"/>
        </p:scale>
        <p:origin x="109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DE36C4-83EE-8A4D-9365-C6B09C1ABDDD}"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F331C-368D-1648-9DA9-0337921C02A2}" type="slidenum">
              <a:rPr lang="en-US" smtClean="0"/>
              <a:t>‹#›</a:t>
            </a:fld>
            <a:endParaRPr lang="en-US"/>
          </a:p>
        </p:txBody>
      </p:sp>
    </p:spTree>
    <p:extLst>
      <p:ext uri="{BB962C8B-B14F-4D97-AF65-F5344CB8AC3E}">
        <p14:creationId xmlns:p14="http://schemas.microsoft.com/office/powerpoint/2010/main" val="1865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a:t>
            </a:r>
          </a:p>
          <a:p>
            <a:endParaRPr lang="en-US" dirty="0"/>
          </a:p>
          <a:p>
            <a:r>
              <a:rPr lang="en-US" b="1" i="0" dirty="0"/>
              <a:t>Say: </a:t>
            </a:r>
            <a:r>
              <a:rPr lang="en-US" dirty="0"/>
              <a:t>Welcome everybody! Since we’re running this presentation remote, we are going to be patient for a few minutes and let others join. We will officially kick off the presentation in about 5 minutes. While we wait, let’s use the chat functionality to answer a few questions so that we can get to know each other a bit more. </a:t>
            </a:r>
          </a:p>
          <a:p>
            <a:endParaRPr lang="en-US" dirty="0"/>
          </a:p>
          <a:p>
            <a:r>
              <a:rPr lang="en-US" i="1" dirty="0"/>
              <a:t>Next Slide</a:t>
            </a:r>
          </a:p>
        </p:txBody>
      </p:sp>
      <p:sp>
        <p:nvSpPr>
          <p:cNvPr id="4" name="Slide Number Placeholder 3"/>
          <p:cNvSpPr>
            <a:spLocks noGrp="1"/>
          </p:cNvSpPr>
          <p:nvPr>
            <p:ph type="sldNum" sz="quarter" idx="5"/>
          </p:nvPr>
        </p:nvSpPr>
        <p:spPr/>
        <p:txBody>
          <a:bodyPr/>
          <a:lstStyle/>
          <a:p>
            <a:fld id="{489F331C-368D-1648-9DA9-0337921C02A2}" type="slidenum">
              <a:rPr lang="en-US" smtClean="0"/>
              <a:t>1</a:t>
            </a:fld>
            <a:endParaRPr lang="en-US"/>
          </a:p>
        </p:txBody>
      </p:sp>
    </p:spTree>
    <p:extLst>
      <p:ext uri="{BB962C8B-B14F-4D97-AF65-F5344CB8AC3E}">
        <p14:creationId xmlns:p14="http://schemas.microsoft.com/office/powerpoint/2010/main" val="861526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0:14</a:t>
            </a:r>
          </a:p>
          <a:p>
            <a:endParaRPr lang="en-US" dirty="0"/>
          </a:p>
          <a:p>
            <a:r>
              <a:rPr lang="en-US" b="1" dirty="0"/>
              <a:t>Say</a:t>
            </a:r>
            <a:r>
              <a:rPr lang="en-US" b="0" dirty="0"/>
              <a:t>: </a:t>
            </a:r>
            <a:r>
              <a:rPr lang="en-US" dirty="0">
                <a:solidFill>
                  <a:schemeClr val="bg1"/>
                </a:solidFill>
              </a:rPr>
              <a:t>Let’s talk about what actually happens when you type in a URL in a web browser.</a:t>
            </a:r>
          </a:p>
        </p:txBody>
      </p:sp>
      <p:sp>
        <p:nvSpPr>
          <p:cNvPr id="4" name="Slide Number Placeholder 3"/>
          <p:cNvSpPr>
            <a:spLocks noGrp="1"/>
          </p:cNvSpPr>
          <p:nvPr>
            <p:ph type="sldNum" sz="quarter" idx="5"/>
          </p:nvPr>
        </p:nvSpPr>
        <p:spPr/>
        <p:txBody>
          <a:bodyPr/>
          <a:lstStyle/>
          <a:p>
            <a:fld id="{489F331C-368D-1648-9DA9-0337921C02A2}" type="slidenum">
              <a:rPr lang="en-US" smtClean="0"/>
              <a:t>10</a:t>
            </a:fld>
            <a:endParaRPr lang="en-US"/>
          </a:p>
        </p:txBody>
      </p:sp>
    </p:spTree>
    <p:extLst>
      <p:ext uri="{BB962C8B-B14F-4D97-AF65-F5344CB8AC3E}">
        <p14:creationId xmlns:p14="http://schemas.microsoft.com/office/powerpoint/2010/main" val="3098693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0:14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endParaRPr lang="en-US" dirty="0"/>
          </a:p>
          <a:p>
            <a:endParaRPr lang="en-US" dirty="0"/>
          </a:p>
          <a:p>
            <a:r>
              <a:rPr lang="en-US" b="1" dirty="0"/>
              <a:t>Say</a:t>
            </a:r>
            <a:r>
              <a:rPr lang="en-US" b="0" dirty="0"/>
              <a:t>: </a:t>
            </a:r>
            <a:r>
              <a:rPr lang="en-US" dirty="0">
                <a:solidFill>
                  <a:schemeClr val="bg1"/>
                </a:solidFill>
              </a:rPr>
              <a:t>Let’s talk about what actually happens when you type in a URL in a web browser, such as Google Chrome, Mozilla Firefox or Apple’s Safari.</a:t>
            </a:r>
          </a:p>
          <a:p>
            <a:endParaRPr lang="en-US" b="0" dirty="0"/>
          </a:p>
          <a:p>
            <a:r>
              <a:rPr lang="en-US" b="0" i="1" dirty="0"/>
              <a:t>Click to advance</a:t>
            </a:r>
          </a:p>
          <a:p>
            <a:endParaRPr lang="en-US" b="0" i="1" dirty="0"/>
          </a:p>
          <a:p>
            <a:r>
              <a:rPr lang="en-US" b="0" i="0" dirty="0"/>
              <a:t>A user types in a URL (or Uniform Resource Locator) and presses “Enter” or clicks “Go”.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endParaRPr lang="en-US" b="0" i="0" dirty="0"/>
          </a:p>
          <a:p>
            <a:r>
              <a:rPr lang="en-US" b="0" i="0" dirty="0"/>
              <a:t>The browser knows how to turn the URL into the address of a real computer’s address that you can then connect to over the internet. The browser connects to the web server and makes a “request” for the “document” that you were looking for. When you type “</a:t>
            </a:r>
            <a:r>
              <a:rPr lang="en-US" b="0" i="0" dirty="0" err="1"/>
              <a:t>blackgirlscode.com</a:t>
            </a:r>
            <a:r>
              <a:rPr lang="en-US" b="0" i="0" dirty="0"/>
              <a:t>” your browser requests a file called “</a:t>
            </a:r>
            <a:r>
              <a:rPr lang="en-US" b="0" i="0" dirty="0" err="1"/>
              <a:t>index.html</a:t>
            </a:r>
            <a:r>
              <a:rPr lang="en-US" b="0" i="0" dirty="0"/>
              <a:t>”. When you type “</a:t>
            </a:r>
            <a:r>
              <a:rPr lang="en-US" b="0" i="0" dirty="0" err="1"/>
              <a:t>blackgirlscode.com</a:t>
            </a:r>
            <a:r>
              <a:rPr lang="en-US" b="0" i="0" dirty="0"/>
              <a:t>/about-</a:t>
            </a:r>
            <a:r>
              <a:rPr lang="en-US" b="0" i="0" dirty="0" err="1"/>
              <a:t>bgc.html</a:t>
            </a:r>
            <a:r>
              <a:rPr lang="en-US" b="0" i="0" dirty="0"/>
              <a:t>”, it tells the web server that you are looking for a file at the path of “/about-</a:t>
            </a:r>
            <a:r>
              <a:rPr lang="en-US" b="0" i="0" dirty="0" err="1"/>
              <a:t>bgc.html</a:t>
            </a:r>
            <a:r>
              <a:rPr lang="en-US" b="0" i="0" dirty="0"/>
              <a:t>”.</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endParaRPr lang="en-US" b="0" i="0" dirty="0"/>
          </a:p>
          <a:p>
            <a:endParaRPr lang="en-US" b="0" i="0" dirty="0"/>
          </a:p>
          <a:p>
            <a:r>
              <a:rPr lang="en-US" b="0" dirty="0"/>
              <a:t>The web server receives the request.</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endParaRPr lang="en-US" b="0" dirty="0"/>
          </a:p>
          <a:p>
            <a:r>
              <a:rPr lang="en-US" b="0" dirty="0"/>
              <a:t>As long as it knows how to find the file you asked for, it will send you the contents of that file. If it can’t find the file or data, it can respond with an error to tell the web browser that the request failed.</a:t>
            </a:r>
          </a:p>
          <a:p>
            <a:endParaRPr lang="en-US" b="0" dirty="0"/>
          </a:p>
          <a:p>
            <a:r>
              <a:rPr lang="en-US" b="0" i="1" dirty="0"/>
              <a:t>Click to advance</a:t>
            </a:r>
          </a:p>
          <a:p>
            <a:endParaRPr lang="en-US" b="0" i="1" dirty="0"/>
          </a:p>
          <a:p>
            <a:r>
              <a:rPr lang="en-US" b="0" i="1" dirty="0"/>
              <a:t>When the web browser receives the HTML data, it begins processing this data to ultimately result in what you would expect to see when looking for a web page. </a:t>
            </a:r>
            <a:r>
              <a:rPr lang="en-US" b="0" i="0" dirty="0"/>
              <a:t>This process is known as “rendering”.</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As the browser renders the web page data, it will find tags, or little blocks of HTML text, that represents a placeholder for image files, script files, and stylesheets. We will learn more about what each of these pieces do in the next few slides. As the browser finds these tags, it makes additional requests to the web server to retrieve these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As the browser requests these files, the web server handles the request and responds with data just like it did for the HTML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r>
              <a:rPr lang="en-US" b="0" i="0" dirty="0"/>
              <a:t>When the browser receives </a:t>
            </a:r>
            <a:r>
              <a:rPr lang="en-US" b="0" i="0" dirty="0" err="1"/>
              <a:t>JavScript</a:t>
            </a:r>
            <a:r>
              <a:rPr lang="en-US" b="0" i="0" dirty="0"/>
              <a:t> or other script files, it begins loading and running them. This means that now scripts can handle user interaction and manipulate the contents of the HTML.</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endParaRPr lang="en-US" b="0" i="0" dirty="0"/>
          </a:p>
          <a:p>
            <a:r>
              <a:rPr lang="en-US" b="0" i="0" dirty="0"/>
              <a:t>Around the same time, “stylesheets” begin loading and rendering which builds the final appearance of the web page.</a:t>
            </a:r>
          </a:p>
          <a:p>
            <a:endParaRPr lang="en-US" b="0" i="0" dirty="0"/>
          </a:p>
          <a:p>
            <a:r>
              <a:rPr lang="en-US" b="0" i="0" dirty="0"/>
              <a:t>When this whole process completes and as long as everything is working as expected, what you see on screen is a fully functional webpage that is ready for you to interact with. Every time you click a button, type something and press enter, or open a new page, the whole process starts again. </a:t>
            </a:r>
          </a:p>
          <a:p>
            <a:endParaRPr lang="en-US" b="0" i="0" dirty="0"/>
          </a:p>
          <a:p>
            <a:r>
              <a:rPr lang="en-US" b="0" i="1" dirty="0"/>
              <a:t>Next Slide</a:t>
            </a:r>
          </a:p>
        </p:txBody>
      </p:sp>
      <p:sp>
        <p:nvSpPr>
          <p:cNvPr id="4" name="Slide Number Placeholder 3"/>
          <p:cNvSpPr>
            <a:spLocks noGrp="1"/>
          </p:cNvSpPr>
          <p:nvPr>
            <p:ph type="sldNum" sz="quarter" idx="5"/>
          </p:nvPr>
        </p:nvSpPr>
        <p:spPr/>
        <p:txBody>
          <a:bodyPr/>
          <a:lstStyle/>
          <a:p>
            <a:fld id="{489F331C-368D-1648-9DA9-0337921C02A2}" type="slidenum">
              <a:rPr lang="en-US" smtClean="0"/>
              <a:t>11</a:t>
            </a:fld>
            <a:endParaRPr lang="en-US"/>
          </a:p>
        </p:txBody>
      </p:sp>
    </p:spTree>
    <p:extLst>
      <p:ext uri="{BB962C8B-B14F-4D97-AF65-F5344CB8AC3E}">
        <p14:creationId xmlns:p14="http://schemas.microsoft.com/office/powerpoint/2010/main" val="169449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0:18</a:t>
            </a:r>
          </a:p>
          <a:p>
            <a:endParaRPr lang="en-US" dirty="0"/>
          </a:p>
          <a:p>
            <a:r>
              <a:rPr lang="en-US" b="1" dirty="0"/>
              <a:t>Say</a:t>
            </a:r>
            <a:r>
              <a:rPr lang="en-US" b="0" dirty="0"/>
              <a:t>: Now that we understand the general idea of how a web page gets to our computer, the next step is to look at what a web page is actually made of! There are three main parts that we are going to talk about today, and those are HTML, JavaScript and CSS. </a:t>
            </a:r>
          </a:p>
          <a:p>
            <a:endParaRPr lang="en-US" b="0" dirty="0"/>
          </a:p>
          <a:p>
            <a:r>
              <a:rPr lang="en-US" b="0" dirty="0"/>
              <a:t>With each of these topics, we have some sample code for you to open on your own computer. We encourage you to try to follow along, because it will help you understand how all of these concepts work and give you something to play with after the session when you decide you want to keep learning more about web development. If you get stuck with any of the exercises, feel free to ask questions in the chat. Some questions might have quick answers, and for others we might recommend you ignore it or skip that section. We will do our best to come back to these questions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Next Slide</a:t>
            </a:r>
          </a:p>
          <a:p>
            <a:endParaRPr lang="en-US" dirty="0"/>
          </a:p>
          <a:p>
            <a:endParaRPr lang="en-US" dirty="0"/>
          </a:p>
        </p:txBody>
      </p:sp>
      <p:sp>
        <p:nvSpPr>
          <p:cNvPr id="4" name="Slide Number Placeholder 3"/>
          <p:cNvSpPr>
            <a:spLocks noGrp="1"/>
          </p:cNvSpPr>
          <p:nvPr>
            <p:ph type="sldNum" sz="quarter" idx="5"/>
          </p:nvPr>
        </p:nvSpPr>
        <p:spPr/>
        <p:txBody>
          <a:bodyPr/>
          <a:lstStyle/>
          <a:p>
            <a:fld id="{489F331C-368D-1648-9DA9-0337921C02A2}" type="slidenum">
              <a:rPr lang="en-US" smtClean="0"/>
              <a:t>12</a:t>
            </a:fld>
            <a:endParaRPr lang="en-US"/>
          </a:p>
        </p:txBody>
      </p:sp>
    </p:spTree>
    <p:extLst>
      <p:ext uri="{BB962C8B-B14F-4D97-AF65-F5344CB8AC3E}">
        <p14:creationId xmlns:p14="http://schemas.microsoft.com/office/powerpoint/2010/main" val="1670973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0:19</a:t>
            </a:r>
          </a:p>
          <a:p>
            <a:endParaRPr lang="en-US" dirty="0"/>
          </a:p>
          <a:p>
            <a:r>
              <a:rPr lang="en-US" b="1" dirty="0"/>
              <a:t>Say</a:t>
            </a:r>
            <a:r>
              <a:rPr lang="en-US" b="0" dirty="0"/>
              <a:t>: The first part of a web page that we will discuss is HTML. </a:t>
            </a:r>
          </a:p>
          <a:p>
            <a:endParaRPr lang="en-US" b="0" dirty="0"/>
          </a:p>
          <a:p>
            <a:r>
              <a:rPr lang="en-US" b="0" i="1" dirty="0"/>
              <a:t>Click to Advance</a:t>
            </a:r>
          </a:p>
          <a:p>
            <a:endParaRPr lang="en-US" b="0" i="1" dirty="0"/>
          </a:p>
          <a:p>
            <a:r>
              <a:rPr lang="en-US" b="0" i="0" dirty="0"/>
              <a:t>HTML is a markup language, which means it follows a “syntax” and uses text to describe document attributes and layout elements.</a:t>
            </a:r>
          </a:p>
          <a:p>
            <a:r>
              <a:rPr lang="en-US" b="0" i="1" dirty="0"/>
              <a:t> </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HTML files end in .HTM or .HTML file extensions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code inside of an .html file starts with an element &lt;html&gt; and ends with an ending element &lt;/html&gt;. Notice the slash. That is part of HTML’s syntax which makes it easier to see where a block of code starts and where it 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HTML defines what goes on a page but not always where it will go, what it will look like or how it will behave. It’s a lot like the framing of a house, or the bones of a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r>
              <a:rPr lang="en-US" b="0" dirty="0"/>
              <a:t>In modern web development, most HTML is actually generated by other “higher level” frameworks, such as React, which we will talk about later in this workshop. The reason for this is that developers have created better tools for building web pages so now it is faster and easier to write code in a different way than how we used to. We still keep the old HTML structure so that web browsers can still show you old web pages, but new features are often added to browsers that allow cool new things to be done or make web development faster or more enjoyable.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Let’s start our first exercise!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Next Slide</a:t>
            </a:r>
          </a:p>
          <a:p>
            <a:endParaRPr lang="en-US" dirty="0"/>
          </a:p>
          <a:p>
            <a:endParaRPr lang="en-US" dirty="0"/>
          </a:p>
        </p:txBody>
      </p:sp>
      <p:sp>
        <p:nvSpPr>
          <p:cNvPr id="4" name="Slide Number Placeholder 3"/>
          <p:cNvSpPr>
            <a:spLocks noGrp="1"/>
          </p:cNvSpPr>
          <p:nvPr>
            <p:ph type="sldNum" sz="quarter" idx="5"/>
          </p:nvPr>
        </p:nvSpPr>
        <p:spPr/>
        <p:txBody>
          <a:bodyPr/>
          <a:lstStyle/>
          <a:p>
            <a:fld id="{489F331C-368D-1648-9DA9-0337921C02A2}" type="slidenum">
              <a:rPr lang="en-US" smtClean="0"/>
              <a:t>13</a:t>
            </a:fld>
            <a:endParaRPr lang="en-US"/>
          </a:p>
        </p:txBody>
      </p:sp>
    </p:spTree>
    <p:extLst>
      <p:ext uri="{BB962C8B-B14F-4D97-AF65-F5344CB8AC3E}">
        <p14:creationId xmlns:p14="http://schemas.microsoft.com/office/powerpoint/2010/main" val="43711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0:20</a:t>
            </a:r>
          </a:p>
          <a:p>
            <a:endParaRPr lang="en-US" dirty="0"/>
          </a:p>
          <a:p>
            <a:r>
              <a:rPr lang="en-US" b="1" dirty="0"/>
              <a:t>Say</a:t>
            </a:r>
            <a:r>
              <a:rPr lang="en-US" b="0" dirty="0"/>
              <a:t>: </a:t>
            </a:r>
            <a:r>
              <a:rPr lang="en-US" b="0" dirty="0">
                <a:solidFill>
                  <a:schemeClr val="bg1"/>
                </a:solidFill>
              </a:rPr>
              <a:t>Our first exercise is to open an example HTML file using a Terminal, which is program that allows you to use your computer with text commands instead of a normal GUI or graphical user interface. Many web development tools are built to be used this way, so this is good practice for future exercises.</a:t>
            </a:r>
          </a:p>
          <a:p>
            <a:endParaRPr lang="en-US" b="0" dirty="0">
              <a:solidFill>
                <a:schemeClr val="bg1"/>
              </a:solidFill>
            </a:endParaRPr>
          </a:p>
          <a:p>
            <a:r>
              <a:rPr lang="en-US" b="0" i="1" dirty="0">
                <a:solidFill>
                  <a:schemeClr val="bg1"/>
                </a:solidFill>
              </a:rPr>
              <a:t>Do Exercise</a:t>
            </a:r>
          </a:p>
          <a:p>
            <a:endParaRPr lang="en-US" b="0" i="1" dirty="0">
              <a:solidFill>
                <a:schemeClr val="bg1"/>
              </a:solidFill>
            </a:endParaRPr>
          </a:p>
          <a:p>
            <a:r>
              <a:rPr lang="en-US" b="0" i="1" dirty="0">
                <a:solidFill>
                  <a:schemeClr val="bg1"/>
                </a:solidFill>
              </a:rPr>
              <a:t>Next Slide</a:t>
            </a:r>
            <a:endParaRPr lang="en-US" i="1" dirty="0"/>
          </a:p>
        </p:txBody>
      </p:sp>
      <p:sp>
        <p:nvSpPr>
          <p:cNvPr id="4" name="Slide Number Placeholder 3"/>
          <p:cNvSpPr>
            <a:spLocks noGrp="1"/>
          </p:cNvSpPr>
          <p:nvPr>
            <p:ph type="sldNum" sz="quarter" idx="5"/>
          </p:nvPr>
        </p:nvSpPr>
        <p:spPr/>
        <p:txBody>
          <a:bodyPr/>
          <a:lstStyle/>
          <a:p>
            <a:fld id="{489F331C-368D-1648-9DA9-0337921C02A2}" type="slidenum">
              <a:rPr lang="en-US" smtClean="0"/>
              <a:t>14</a:t>
            </a:fld>
            <a:endParaRPr lang="en-US"/>
          </a:p>
        </p:txBody>
      </p:sp>
    </p:spTree>
    <p:extLst>
      <p:ext uri="{BB962C8B-B14F-4D97-AF65-F5344CB8AC3E}">
        <p14:creationId xmlns:p14="http://schemas.microsoft.com/office/powerpoint/2010/main" val="869632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0:23</a:t>
            </a:r>
          </a:p>
          <a:p>
            <a:endParaRPr lang="en-US" dirty="0"/>
          </a:p>
          <a:p>
            <a:r>
              <a:rPr lang="en-US" b="1" dirty="0"/>
              <a:t>Say</a:t>
            </a:r>
            <a:r>
              <a:rPr lang="en-US" b="0" dirty="0"/>
              <a:t>: </a:t>
            </a:r>
            <a:r>
              <a:rPr lang="en-US" dirty="0">
                <a:solidFill>
                  <a:schemeClr val="bg1"/>
                </a:solidFill>
              </a:rPr>
              <a:t>Now we will open the same file, but in a text editor. </a:t>
            </a:r>
            <a:r>
              <a:rPr lang="en-US" b="0" dirty="0">
                <a:solidFill>
                  <a:schemeClr val="bg1"/>
                </a:solidFill>
              </a:rPr>
              <a:t>Remember that our web browser is the application responsible for rendering a web page and showing you the final appearance, but a text editor is a program whose job is to allow you to view and edit the text contents of a file. We can open an HTML file in a text editor to see the raw HTML, rather than the rendered page that a web browser shows us.</a:t>
            </a:r>
          </a:p>
          <a:p>
            <a:endParaRPr lang="en-US" b="0" dirty="0">
              <a:solidFill>
                <a:schemeClr val="bg1"/>
              </a:solidFill>
            </a:endParaRPr>
          </a:p>
          <a:p>
            <a:r>
              <a:rPr lang="en-US" b="0" i="1" dirty="0">
                <a:solidFill>
                  <a:schemeClr val="bg1"/>
                </a:solidFill>
              </a:rPr>
              <a:t>Do Exercise</a:t>
            </a:r>
          </a:p>
          <a:p>
            <a:endParaRPr lang="en-US" b="0" i="1" dirty="0">
              <a:solidFill>
                <a:schemeClr val="bg1"/>
              </a:solidFill>
            </a:endParaRPr>
          </a:p>
          <a:p>
            <a:r>
              <a:rPr lang="en-US" b="0" i="1" dirty="0">
                <a:solidFill>
                  <a:schemeClr val="bg1"/>
                </a:solidFill>
              </a:rPr>
              <a:t>Next Slide</a:t>
            </a:r>
            <a:endParaRPr lang="en-US" b="0" i="1" dirty="0"/>
          </a:p>
        </p:txBody>
      </p:sp>
      <p:sp>
        <p:nvSpPr>
          <p:cNvPr id="4" name="Slide Number Placeholder 3"/>
          <p:cNvSpPr>
            <a:spLocks noGrp="1"/>
          </p:cNvSpPr>
          <p:nvPr>
            <p:ph type="sldNum" sz="quarter" idx="5"/>
          </p:nvPr>
        </p:nvSpPr>
        <p:spPr/>
        <p:txBody>
          <a:bodyPr/>
          <a:lstStyle/>
          <a:p>
            <a:fld id="{489F331C-368D-1648-9DA9-0337921C02A2}" type="slidenum">
              <a:rPr lang="en-US" smtClean="0"/>
              <a:t>15</a:t>
            </a:fld>
            <a:endParaRPr lang="en-US"/>
          </a:p>
        </p:txBody>
      </p:sp>
    </p:spTree>
    <p:extLst>
      <p:ext uri="{BB962C8B-B14F-4D97-AF65-F5344CB8AC3E}">
        <p14:creationId xmlns:p14="http://schemas.microsoft.com/office/powerpoint/2010/main" val="2828634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0:25</a:t>
            </a:r>
          </a:p>
          <a:p>
            <a:endParaRPr lang="en-US" dirty="0"/>
          </a:p>
          <a:p>
            <a:r>
              <a:rPr lang="en-US" b="1" dirty="0"/>
              <a:t>Say</a:t>
            </a:r>
            <a:r>
              <a:rPr lang="en-US" b="0" dirty="0"/>
              <a:t>: </a:t>
            </a:r>
            <a:r>
              <a:rPr lang="en-US" dirty="0">
                <a:solidFill>
                  <a:schemeClr val="bg1"/>
                </a:solidFill>
              </a:rPr>
              <a:t>The next part of a web page that we will discuss is JavaScript. </a:t>
            </a:r>
          </a:p>
          <a:p>
            <a:endParaRPr lang="en-US" dirty="0">
              <a:solidFill>
                <a:schemeClr val="bg1"/>
              </a:solidFill>
            </a:endParaRPr>
          </a:p>
          <a:p>
            <a:r>
              <a:rPr lang="en-US" i="1" dirty="0">
                <a:solidFill>
                  <a:schemeClr val="bg1"/>
                </a:solidFill>
              </a:rPr>
              <a:t>Click to advance</a:t>
            </a:r>
            <a:endParaRPr lang="en-US" i="1" dirty="0"/>
          </a:p>
          <a:p>
            <a:endParaRPr lang="en-US" dirty="0"/>
          </a:p>
          <a:p>
            <a:r>
              <a:rPr lang="en-US" b="1" dirty="0">
                <a:solidFill>
                  <a:schemeClr val="bg1"/>
                </a:solidFill>
              </a:rPr>
              <a:t>JavaScript</a:t>
            </a:r>
            <a:r>
              <a:rPr lang="en-US" dirty="0">
                <a:solidFill>
                  <a:schemeClr val="bg1"/>
                </a:solidFill>
              </a:rPr>
              <a:t> defines the behavior and interactivity of a web page. </a:t>
            </a:r>
          </a:p>
          <a:p>
            <a:endParaRPr lang="en-US" i="1" dirty="0"/>
          </a:p>
          <a:p>
            <a:r>
              <a:rPr lang="en-US" i="1" dirty="0">
                <a:solidFill>
                  <a:schemeClr val="bg1"/>
                </a:solidFill>
              </a:rPr>
              <a:t>Click to advance</a:t>
            </a:r>
            <a:endParaRPr lang="en-US" i="1" dirty="0"/>
          </a:p>
          <a:p>
            <a:endParaRPr lang="en-US" dirty="0"/>
          </a:p>
          <a:p>
            <a:r>
              <a:rPr lang="en-US" b="1" dirty="0">
                <a:solidFill>
                  <a:schemeClr val="bg1"/>
                </a:solidFill>
              </a:rPr>
              <a:t>JavaScript </a:t>
            </a:r>
            <a:r>
              <a:rPr lang="en-US" dirty="0">
                <a:solidFill>
                  <a:schemeClr val="bg1"/>
                </a:solidFill>
              </a:rPr>
              <a:t>is responsible for deciding what to do when a button is clicked. It can update the HTML of a page to add/remove/update content, retrieve data from other servers (also known as APIs) and so much more!</a:t>
            </a:r>
            <a:endParaRPr lang="en-US" b="1" dirty="0">
              <a:solidFill>
                <a:schemeClr val="bg1"/>
              </a:solidFill>
            </a:endParaRPr>
          </a:p>
          <a:p>
            <a:endParaRPr lang="en-US" i="1" dirty="0"/>
          </a:p>
          <a:p>
            <a:r>
              <a:rPr lang="en-US" i="1" dirty="0">
                <a:solidFill>
                  <a:schemeClr val="bg1"/>
                </a:solidFill>
              </a:rPr>
              <a:t>Click to advance</a:t>
            </a:r>
            <a:endParaRPr lang="en-US" i="1" dirty="0"/>
          </a:p>
          <a:p>
            <a:endParaRPr lang="en-US" dirty="0"/>
          </a:p>
          <a:p>
            <a:r>
              <a:rPr lang="en-US" b="1" dirty="0">
                <a:solidFill>
                  <a:schemeClr val="bg1"/>
                </a:solidFill>
              </a:rPr>
              <a:t>JavaScript</a:t>
            </a:r>
            <a:r>
              <a:rPr lang="en-US" dirty="0">
                <a:solidFill>
                  <a:schemeClr val="bg1"/>
                </a:solidFill>
              </a:rPr>
              <a:t> code is usually included by an </a:t>
            </a:r>
            <a:r>
              <a:rPr lang="en-US" b="1" dirty="0">
                <a:solidFill>
                  <a:schemeClr val="bg1"/>
                </a:solidFill>
              </a:rPr>
              <a:t>HTML</a:t>
            </a:r>
            <a:r>
              <a:rPr lang="en-US" dirty="0">
                <a:solidFill>
                  <a:schemeClr val="bg1"/>
                </a:solidFill>
              </a:rPr>
              <a:t> file, as shown here:</a:t>
            </a:r>
          </a:p>
          <a:p>
            <a:pPr lvl="1"/>
            <a:r>
              <a:rPr lang="en-US" dirty="0">
                <a:solidFill>
                  <a:schemeClr val="bg1"/>
                </a:solidFill>
                <a:latin typeface="Courier New" panose="02070309020205020404" pitchFamily="49" charset="0"/>
                <a:cs typeface="Courier New" panose="02070309020205020404" pitchFamily="49" charset="0"/>
              </a:rPr>
              <a:t>&lt;script </a:t>
            </a:r>
            <a:r>
              <a:rPr lang="en-US" dirty="0" err="1">
                <a:solidFill>
                  <a:schemeClr val="bg1"/>
                </a:solidFill>
                <a:latin typeface="Courier New" panose="02070309020205020404" pitchFamily="49" charset="0"/>
                <a:cs typeface="Courier New" panose="02070309020205020404" pitchFamily="49" charset="0"/>
              </a:rPr>
              <a:t>src</a:t>
            </a:r>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myscript.js</a:t>
            </a:r>
            <a:r>
              <a:rPr lang="en-US" dirty="0">
                <a:solidFill>
                  <a:schemeClr val="bg1"/>
                </a:solidFill>
                <a:latin typeface="Courier New" panose="02070309020205020404" pitchFamily="49" charset="0"/>
                <a:cs typeface="Courier New" panose="02070309020205020404" pitchFamily="49" charset="0"/>
              </a:rPr>
              <a:t>"&gt;&lt;/script&gt;</a:t>
            </a:r>
          </a:p>
          <a:p>
            <a:endParaRPr lang="en-US" i="1" dirty="0"/>
          </a:p>
          <a:p>
            <a:r>
              <a:rPr lang="en-US" i="1" dirty="0">
                <a:solidFill>
                  <a:schemeClr val="bg1"/>
                </a:solidFill>
              </a:rPr>
              <a:t>Click to advance</a:t>
            </a:r>
            <a:endParaRPr lang="en-US" i="1" dirty="0"/>
          </a:p>
          <a:p>
            <a:endParaRPr lang="en-US" dirty="0"/>
          </a:p>
          <a:p>
            <a:r>
              <a:rPr lang="en-US" dirty="0">
                <a:solidFill>
                  <a:schemeClr val="bg1"/>
                </a:solidFill>
              </a:rPr>
              <a:t>As a web browser processes an HTML file and encounters a “script” tag, it will download the contents of that JavaScript file and inject the code right into the HTML.</a:t>
            </a:r>
          </a:p>
          <a:p>
            <a:endParaRPr lang="en-US" dirty="0">
              <a:solidFill>
                <a:schemeClr val="bg1"/>
              </a:solidFill>
            </a:endParaRPr>
          </a:p>
          <a:p>
            <a:r>
              <a:rPr lang="en-US" i="0" dirty="0">
                <a:solidFill>
                  <a:schemeClr val="bg1"/>
                </a:solidFill>
              </a:rPr>
              <a:t>Let’s take a look at JavaScript in action with another exercise.</a:t>
            </a:r>
          </a:p>
          <a:p>
            <a:endParaRPr lang="en-US" i="1" dirty="0">
              <a:solidFill>
                <a:schemeClr val="bg1"/>
              </a:solidFill>
            </a:endParaRPr>
          </a:p>
          <a:p>
            <a:r>
              <a:rPr lang="en-US" i="1" dirty="0">
                <a:solidFill>
                  <a:schemeClr val="bg1"/>
                </a:solidFill>
              </a:rPr>
              <a:t>Next Slide</a:t>
            </a:r>
          </a:p>
        </p:txBody>
      </p:sp>
      <p:sp>
        <p:nvSpPr>
          <p:cNvPr id="4" name="Slide Number Placeholder 3"/>
          <p:cNvSpPr>
            <a:spLocks noGrp="1"/>
          </p:cNvSpPr>
          <p:nvPr>
            <p:ph type="sldNum" sz="quarter" idx="5"/>
          </p:nvPr>
        </p:nvSpPr>
        <p:spPr/>
        <p:txBody>
          <a:bodyPr/>
          <a:lstStyle/>
          <a:p>
            <a:fld id="{489F331C-368D-1648-9DA9-0337921C02A2}" type="slidenum">
              <a:rPr lang="en-US" smtClean="0"/>
              <a:t>16</a:t>
            </a:fld>
            <a:endParaRPr lang="en-US"/>
          </a:p>
        </p:txBody>
      </p:sp>
    </p:spTree>
    <p:extLst>
      <p:ext uri="{BB962C8B-B14F-4D97-AF65-F5344CB8AC3E}">
        <p14:creationId xmlns:p14="http://schemas.microsoft.com/office/powerpoint/2010/main" val="2283270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0:28</a:t>
            </a:r>
          </a:p>
          <a:p>
            <a:endParaRPr lang="en-US" dirty="0"/>
          </a:p>
          <a:p>
            <a:r>
              <a:rPr lang="en-US" i="1" dirty="0"/>
              <a:t>Do Exercise</a:t>
            </a:r>
          </a:p>
          <a:p>
            <a:endParaRPr lang="en-US" i="1" dirty="0"/>
          </a:p>
          <a:p>
            <a:r>
              <a:rPr lang="en-US" i="0" dirty="0"/>
              <a:t>By following this exercise, you are one step closer to learning all of the amazing and interactive things that JavaScript can do.</a:t>
            </a:r>
          </a:p>
        </p:txBody>
      </p:sp>
      <p:sp>
        <p:nvSpPr>
          <p:cNvPr id="4" name="Slide Number Placeholder 3"/>
          <p:cNvSpPr>
            <a:spLocks noGrp="1"/>
          </p:cNvSpPr>
          <p:nvPr>
            <p:ph type="sldNum" sz="quarter" idx="5"/>
          </p:nvPr>
        </p:nvSpPr>
        <p:spPr/>
        <p:txBody>
          <a:bodyPr/>
          <a:lstStyle/>
          <a:p>
            <a:fld id="{489F331C-368D-1648-9DA9-0337921C02A2}" type="slidenum">
              <a:rPr lang="en-US" smtClean="0"/>
              <a:t>17</a:t>
            </a:fld>
            <a:endParaRPr lang="en-US"/>
          </a:p>
        </p:txBody>
      </p:sp>
    </p:spTree>
    <p:extLst>
      <p:ext uri="{BB962C8B-B14F-4D97-AF65-F5344CB8AC3E}">
        <p14:creationId xmlns:p14="http://schemas.microsoft.com/office/powerpoint/2010/main" val="542741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0:30</a:t>
            </a:r>
          </a:p>
          <a:p>
            <a:endParaRPr lang="en-US" dirty="0"/>
          </a:p>
          <a:p>
            <a:r>
              <a:rPr lang="en-US" b="1" dirty="0"/>
              <a:t>Say: </a:t>
            </a:r>
            <a:r>
              <a:rPr lang="en-US" dirty="0"/>
              <a:t>This animated graphic shows an example of a button, which is defined in HTML, connected to a JavaScript function that causes the text in the page to change.</a:t>
            </a:r>
          </a:p>
        </p:txBody>
      </p:sp>
      <p:sp>
        <p:nvSpPr>
          <p:cNvPr id="4" name="Slide Number Placeholder 3"/>
          <p:cNvSpPr>
            <a:spLocks noGrp="1"/>
          </p:cNvSpPr>
          <p:nvPr>
            <p:ph type="sldNum" sz="quarter" idx="5"/>
          </p:nvPr>
        </p:nvSpPr>
        <p:spPr/>
        <p:txBody>
          <a:bodyPr/>
          <a:lstStyle/>
          <a:p>
            <a:fld id="{489F331C-368D-1648-9DA9-0337921C02A2}" type="slidenum">
              <a:rPr lang="en-US" smtClean="0"/>
              <a:t>18</a:t>
            </a:fld>
            <a:endParaRPr lang="en-US"/>
          </a:p>
        </p:txBody>
      </p:sp>
    </p:spTree>
    <p:extLst>
      <p:ext uri="{BB962C8B-B14F-4D97-AF65-F5344CB8AC3E}">
        <p14:creationId xmlns:p14="http://schemas.microsoft.com/office/powerpoint/2010/main" val="2537797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0:31 - 0:35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exercise, we put JavaScript code directly in the HTML file. This works, but would be hard to write complicated behavior into the middle of your HTML structure. The code would get too confusing and would be hard to format nicely to make it easier to read. The solution to this is to put JavaScript in it’s own file, a .</a:t>
            </a:r>
            <a:r>
              <a:rPr lang="en-US" dirty="0" err="1"/>
              <a:t>js</a:t>
            </a:r>
            <a:r>
              <a:rPr lang="en-US" dirty="0"/>
              <a:t> file, and include it via a &lt;script&gt; tag in your 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the left side is the HTML file and the right side is the JavaScript file. This HTML adds a text block, or “p” for paragraph, and a button to the screen. Then, it includes the script file. The button has it’s “onclick” handler set to the name of the function inside of our script file, “</a:t>
            </a:r>
            <a:r>
              <a:rPr lang="en-US" dirty="0" err="1"/>
              <a:t>myFunction</a:t>
            </a:r>
            <a:r>
              <a:rPr lang="en-US" dirty="0"/>
              <a:t>”. When a web browser loads this page, it knows how to wire up this button to this chunk of code in “</a:t>
            </a:r>
            <a:r>
              <a:rPr lang="en-US" dirty="0" err="1"/>
              <a:t>myFunction</a:t>
            </a:r>
            <a:r>
              <a:rPr lang="en-US" dirty="0"/>
              <a:t>”. When the “</a:t>
            </a:r>
            <a:r>
              <a:rPr lang="en-US" dirty="0" err="1"/>
              <a:t>myFunction</a:t>
            </a:r>
            <a:r>
              <a:rPr lang="en-US" dirty="0"/>
              <a:t>” code runs, it gets an element with the ID of “demo” and change’s it’s “</a:t>
            </a:r>
            <a:r>
              <a:rPr lang="en-US" dirty="0" err="1"/>
              <a:t>innerHTML</a:t>
            </a:r>
            <a:r>
              <a:rPr lang="en-US" dirty="0"/>
              <a:t>” property to new text. This demonstrates a full example of how HTML code can hook up to JavaScript code, and how the JavaScript code can then handle interaction and manipulate the HTML that it is attached to.</a:t>
            </a:r>
          </a:p>
        </p:txBody>
      </p:sp>
      <p:sp>
        <p:nvSpPr>
          <p:cNvPr id="4" name="Slide Number Placeholder 3"/>
          <p:cNvSpPr>
            <a:spLocks noGrp="1"/>
          </p:cNvSpPr>
          <p:nvPr>
            <p:ph type="sldNum" sz="quarter" idx="5"/>
          </p:nvPr>
        </p:nvSpPr>
        <p:spPr/>
        <p:txBody>
          <a:bodyPr/>
          <a:lstStyle/>
          <a:p>
            <a:fld id="{489F331C-368D-1648-9DA9-0337921C02A2}" type="slidenum">
              <a:rPr lang="en-US" smtClean="0"/>
              <a:t>19</a:t>
            </a:fld>
            <a:endParaRPr lang="en-US"/>
          </a:p>
        </p:txBody>
      </p:sp>
    </p:spTree>
    <p:extLst>
      <p:ext uri="{BB962C8B-B14F-4D97-AF65-F5344CB8AC3E}">
        <p14:creationId xmlns:p14="http://schemas.microsoft.com/office/powerpoint/2010/main" val="142322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0:01</a:t>
            </a:r>
          </a:p>
          <a:p>
            <a:endParaRPr lang="en-US" dirty="0"/>
          </a:p>
          <a:p>
            <a:r>
              <a:rPr lang="en-US" b="1" dirty="0"/>
              <a:t>Ask</a:t>
            </a:r>
            <a:r>
              <a:rPr lang="en-US" b="0" dirty="0"/>
              <a:t>: Did you get through the prerequisites?</a:t>
            </a:r>
          </a:p>
          <a:p>
            <a:endParaRPr lang="en-US" b="0" dirty="0"/>
          </a:p>
          <a:p>
            <a:r>
              <a:rPr lang="en-US" b="0" dirty="0"/>
              <a:t>You can respond through the chat by typing Y/Yes, or N/No.</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Wait 1 min for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Say: </a:t>
            </a:r>
            <a:r>
              <a:rPr lang="en-US" b="0" i="0" dirty="0"/>
              <a:t>If you weren’t able to get through all of the instructions, that’s OK! Getting a computer ready for coding is no easy task, and there are so many steps that can behave differently from one computer to the next. If you have any questions or want to talk about a problem that you faced while trying to follow our instructions, please ask your question in the chat. We will do our best to help you get the problem resolved so that you can follow along with the rest of our workshop.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Next Slide</a:t>
            </a:r>
          </a:p>
        </p:txBody>
      </p:sp>
      <p:sp>
        <p:nvSpPr>
          <p:cNvPr id="4" name="Slide Number Placeholder 3"/>
          <p:cNvSpPr>
            <a:spLocks noGrp="1"/>
          </p:cNvSpPr>
          <p:nvPr>
            <p:ph type="sldNum" sz="quarter" idx="5"/>
          </p:nvPr>
        </p:nvSpPr>
        <p:spPr/>
        <p:txBody>
          <a:bodyPr/>
          <a:lstStyle/>
          <a:p>
            <a:fld id="{489F331C-368D-1648-9DA9-0337921C02A2}" type="slidenum">
              <a:rPr lang="en-US" smtClean="0"/>
              <a:t>2</a:t>
            </a:fld>
            <a:endParaRPr lang="en-US"/>
          </a:p>
        </p:txBody>
      </p:sp>
    </p:spTree>
    <p:extLst>
      <p:ext uri="{BB962C8B-B14F-4D97-AF65-F5344CB8AC3E}">
        <p14:creationId xmlns:p14="http://schemas.microsoft.com/office/powerpoint/2010/main" val="3863692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0:35</a:t>
            </a:r>
          </a:p>
          <a:p>
            <a:endParaRPr lang="en-US" dirty="0"/>
          </a:p>
          <a:p>
            <a:r>
              <a:rPr lang="en-US" dirty="0"/>
              <a:t>The last big part of the puzzle is CSS. CSS is responsible for the style/appearance of a web page.</a:t>
            </a:r>
          </a:p>
          <a:p>
            <a:endParaRPr lang="en-US" dirty="0"/>
          </a:p>
          <a:p>
            <a:pPr marL="0" indent="0">
              <a:buFont typeface="Arial" panose="020B0604020202020204" pitchFamily="34" charset="0"/>
              <a:buNone/>
            </a:pPr>
            <a:r>
              <a:rPr lang="en-US" sz="1200" dirty="0"/>
              <a:t>CSS is an acronym for Cascading Style Sheets.</a:t>
            </a:r>
          </a:p>
          <a:p>
            <a:pPr marL="0" indent="0">
              <a:buFont typeface="Arial" panose="020B0604020202020204" pitchFamily="34" charset="0"/>
              <a:buNone/>
            </a:pPr>
            <a:endParaRPr lang="en-US" sz="1200" i="1" dirty="0"/>
          </a:p>
          <a:p>
            <a:pPr marL="0" indent="0">
              <a:buFont typeface="Arial" panose="020B0604020202020204" pitchFamily="34" charset="0"/>
              <a:buNone/>
            </a:pPr>
            <a:r>
              <a:rPr lang="en-US" sz="1200" i="1" dirty="0"/>
              <a:t>Click to advance</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It defines the look and feel of a web page by applying “styles” to the HTML elements via “selectors”. As you saw in the previous example where JavaScript was referring to an element by ID, CSS has the same ability. An element’s ID can be used as a CSS selector, meaning you can attach CSS code to a specific element by using an ID. We will see an example of that in our CSS exercise.</a:t>
            </a:r>
          </a:p>
          <a:p>
            <a:pPr marL="0" indent="0">
              <a:buFont typeface="Arial" panose="020B0604020202020204" pitchFamily="34" charset="0"/>
              <a:buNone/>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Click to advance</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CSS can be used to change all sorts of attributes of a web page, from text appearance (size, font, color, style), to layout elements size, shape and background color, to what happens when a user is hovering over an element.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Although you can write CSS code directly in an HTML file, keeping CSS in a separate “.</a:t>
            </a:r>
            <a:r>
              <a:rPr lang="en-US" sz="1200" dirty="0" err="1"/>
              <a:t>css</a:t>
            </a:r>
            <a:r>
              <a:rPr lang="en-US" sz="1200" dirty="0"/>
              <a:t>” file is a better practice which helps keep your HTML and your CSS code clean and easy to read.</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Let’s take a look at a web browser feature that allows us to see and edit the CSS that is responsible for the appearance of a web page like Google.</a:t>
            </a:r>
          </a:p>
          <a:p>
            <a:pPr marL="0" indent="0">
              <a:buFont typeface="Arial" panose="020B0604020202020204" pitchFamily="34" charset="0"/>
              <a:buNone/>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Next Slide</a:t>
            </a:r>
          </a:p>
          <a:p>
            <a:pPr marL="0" indent="0">
              <a:buFont typeface="Arial" panose="020B0604020202020204" pitchFamily="34" charset="0"/>
              <a:buNone/>
            </a:pPr>
            <a:endParaRPr lang="en-US" sz="1200"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89F331C-368D-1648-9DA9-0337921C02A2}" type="slidenum">
              <a:rPr lang="en-US" smtClean="0"/>
              <a:t>20</a:t>
            </a:fld>
            <a:endParaRPr lang="en-US"/>
          </a:p>
        </p:txBody>
      </p:sp>
    </p:spTree>
    <p:extLst>
      <p:ext uri="{BB962C8B-B14F-4D97-AF65-F5344CB8AC3E}">
        <p14:creationId xmlns:p14="http://schemas.microsoft.com/office/powerpoint/2010/main" val="3789942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0:39</a:t>
            </a:r>
          </a:p>
          <a:p>
            <a:endParaRPr lang="en-US" dirty="0"/>
          </a:p>
          <a:p>
            <a:r>
              <a:rPr lang="en-US" i="1" dirty="0"/>
              <a:t>Do Exercise Steps</a:t>
            </a:r>
          </a:p>
          <a:p>
            <a:endParaRPr lang="en-US" i="1" dirty="0"/>
          </a:p>
          <a:p>
            <a:r>
              <a:rPr lang="en-US" i="0" dirty="0"/>
              <a:t>The web inspector is a tool that is used every day by web developers. Developers use this tool to find and fix problems with their HTML, test their JavaScript, modify their CSS, and even to run tests of performance or accessibility.</a:t>
            </a:r>
          </a:p>
        </p:txBody>
      </p:sp>
      <p:sp>
        <p:nvSpPr>
          <p:cNvPr id="4" name="Slide Number Placeholder 3"/>
          <p:cNvSpPr>
            <a:spLocks noGrp="1"/>
          </p:cNvSpPr>
          <p:nvPr>
            <p:ph type="sldNum" sz="quarter" idx="5"/>
          </p:nvPr>
        </p:nvSpPr>
        <p:spPr/>
        <p:txBody>
          <a:bodyPr/>
          <a:lstStyle/>
          <a:p>
            <a:fld id="{489F331C-368D-1648-9DA9-0337921C02A2}" type="slidenum">
              <a:rPr lang="en-US" smtClean="0"/>
              <a:t>21</a:t>
            </a:fld>
            <a:endParaRPr lang="en-US"/>
          </a:p>
        </p:txBody>
      </p:sp>
    </p:spTree>
    <p:extLst>
      <p:ext uri="{BB962C8B-B14F-4D97-AF65-F5344CB8AC3E}">
        <p14:creationId xmlns:p14="http://schemas.microsoft.com/office/powerpoint/2010/main" val="1716755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0:40</a:t>
            </a:r>
          </a:p>
          <a:p>
            <a:endParaRPr lang="en-US" dirty="0"/>
          </a:p>
        </p:txBody>
      </p:sp>
      <p:sp>
        <p:nvSpPr>
          <p:cNvPr id="4" name="Slide Number Placeholder 3"/>
          <p:cNvSpPr>
            <a:spLocks noGrp="1"/>
          </p:cNvSpPr>
          <p:nvPr>
            <p:ph type="sldNum" sz="quarter" idx="5"/>
          </p:nvPr>
        </p:nvSpPr>
        <p:spPr/>
        <p:txBody>
          <a:bodyPr/>
          <a:lstStyle/>
          <a:p>
            <a:fld id="{489F331C-368D-1648-9DA9-0337921C02A2}" type="slidenum">
              <a:rPr lang="en-US" smtClean="0"/>
              <a:t>22</a:t>
            </a:fld>
            <a:endParaRPr lang="en-US"/>
          </a:p>
        </p:txBody>
      </p:sp>
    </p:spTree>
    <p:extLst>
      <p:ext uri="{BB962C8B-B14F-4D97-AF65-F5344CB8AC3E}">
        <p14:creationId xmlns:p14="http://schemas.microsoft.com/office/powerpoint/2010/main" val="1249877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0:40 - 0:50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Say: </a:t>
            </a:r>
            <a:r>
              <a:rPr lang="en-US" dirty="0"/>
              <a:t>Now that we have gone through the 3 main components of a web page, let’s take a short break. When we come back, we’ll talk about a more modern way of writing code for the web called React.</a:t>
            </a:r>
          </a:p>
        </p:txBody>
      </p:sp>
      <p:sp>
        <p:nvSpPr>
          <p:cNvPr id="4" name="Slide Number Placeholder 3"/>
          <p:cNvSpPr>
            <a:spLocks noGrp="1"/>
          </p:cNvSpPr>
          <p:nvPr>
            <p:ph type="sldNum" sz="quarter" idx="5"/>
          </p:nvPr>
        </p:nvSpPr>
        <p:spPr/>
        <p:txBody>
          <a:bodyPr/>
          <a:lstStyle/>
          <a:p>
            <a:fld id="{489F331C-368D-1648-9DA9-0337921C02A2}" type="slidenum">
              <a:rPr lang="en-US" smtClean="0"/>
              <a:t>23</a:t>
            </a:fld>
            <a:endParaRPr lang="en-US"/>
          </a:p>
        </p:txBody>
      </p:sp>
    </p:spTree>
    <p:extLst>
      <p:ext uri="{BB962C8B-B14F-4D97-AF65-F5344CB8AC3E}">
        <p14:creationId xmlns:p14="http://schemas.microsoft.com/office/powerpoint/2010/main" val="421896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0:50</a:t>
            </a:r>
          </a:p>
          <a:p>
            <a:endParaRPr lang="en-US" dirty="0"/>
          </a:p>
          <a:p>
            <a:r>
              <a:rPr lang="en-US" b="1" dirty="0"/>
              <a:t>Say: </a:t>
            </a:r>
          </a:p>
          <a:p>
            <a:endParaRPr lang="en-US" b="0" dirty="0"/>
          </a:p>
          <a:p>
            <a:r>
              <a:rPr lang="en-US" b="0" dirty="0"/>
              <a:t>Welcome back! </a:t>
            </a:r>
          </a:p>
          <a:p>
            <a:endParaRPr lang="en-US" b="0" dirty="0"/>
          </a:p>
          <a:p>
            <a:r>
              <a:rPr lang="en-US" b="0" dirty="0"/>
              <a:t>We are going to talk about a framework called React.</a:t>
            </a:r>
          </a:p>
          <a:p>
            <a:endParaRPr lang="en-US" b="0" dirty="0"/>
          </a:p>
          <a:p>
            <a:r>
              <a:rPr lang="en-US" b="0" i="1" dirty="0"/>
              <a:t>Click to advance</a:t>
            </a:r>
          </a:p>
          <a:p>
            <a:endParaRPr lang="en-US" b="0" dirty="0"/>
          </a:p>
          <a:p>
            <a:r>
              <a:rPr lang="en-US" dirty="0">
                <a:solidFill>
                  <a:schemeClr val="bg1"/>
                </a:solidFill>
              </a:rPr>
              <a:t>React is a JavaScript library for building user interfaces</a:t>
            </a:r>
          </a:p>
          <a:p>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endParaRPr lang="en-US" dirty="0">
              <a:solidFill>
                <a:schemeClr val="bg1"/>
              </a:solidFill>
            </a:endParaRPr>
          </a:p>
          <a:p>
            <a:endParaRPr lang="en-US" dirty="0">
              <a:solidFill>
                <a:schemeClr val="bg1"/>
              </a:solidFill>
            </a:endParaRPr>
          </a:p>
          <a:p>
            <a:r>
              <a:rPr lang="en-US" dirty="0">
                <a:solidFill>
                  <a:schemeClr val="bg1"/>
                </a:solidFill>
              </a:rPr>
              <a:t>React makes it easier to build small building blocks that can be used to make larger building blocks which eventually make up a whole page</a:t>
            </a:r>
          </a:p>
          <a:p>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Click to advance</a:t>
            </a:r>
          </a:p>
          <a:p>
            <a:endParaRPr lang="en-US" dirty="0">
              <a:solidFill>
                <a:schemeClr val="bg1"/>
              </a:solidFill>
            </a:endParaRPr>
          </a:p>
          <a:p>
            <a:r>
              <a:rPr lang="en-US" dirty="0">
                <a:solidFill>
                  <a:schemeClr val="bg1"/>
                </a:solidFill>
              </a:rPr>
              <a:t>React was developed by Facebook and is now published as an open-source project. This means that in addition to the large team of developers from Facebook that work on making React the best that it can be, the rest of the world can also contribute their own improvements and has visibility into the development process of the React ecosystem.</a:t>
            </a:r>
          </a:p>
          <a:p>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Next slide</a:t>
            </a:r>
          </a:p>
        </p:txBody>
      </p:sp>
      <p:sp>
        <p:nvSpPr>
          <p:cNvPr id="4" name="Slide Number Placeholder 3"/>
          <p:cNvSpPr>
            <a:spLocks noGrp="1"/>
          </p:cNvSpPr>
          <p:nvPr>
            <p:ph type="sldNum" sz="quarter" idx="5"/>
          </p:nvPr>
        </p:nvSpPr>
        <p:spPr/>
        <p:txBody>
          <a:bodyPr/>
          <a:lstStyle/>
          <a:p>
            <a:fld id="{489F331C-368D-1648-9DA9-0337921C02A2}" type="slidenum">
              <a:rPr lang="en-US" smtClean="0"/>
              <a:t>24</a:t>
            </a:fld>
            <a:endParaRPr lang="en-US"/>
          </a:p>
        </p:txBody>
      </p:sp>
    </p:spTree>
    <p:extLst>
      <p:ext uri="{BB962C8B-B14F-4D97-AF65-F5344CB8AC3E}">
        <p14:creationId xmlns:p14="http://schemas.microsoft.com/office/powerpoint/2010/main" val="2707220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89F331C-368D-1648-9DA9-0337921C02A2}" type="slidenum">
              <a:rPr lang="en-US" smtClean="0"/>
              <a:t>25</a:t>
            </a:fld>
            <a:endParaRPr lang="en-US"/>
          </a:p>
        </p:txBody>
      </p:sp>
    </p:spTree>
    <p:extLst>
      <p:ext uri="{BB962C8B-B14F-4D97-AF65-F5344CB8AC3E}">
        <p14:creationId xmlns:p14="http://schemas.microsoft.com/office/powerpoint/2010/main" val="1880392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Facebook, of course!</a:t>
            </a:r>
          </a:p>
        </p:txBody>
      </p:sp>
      <p:sp>
        <p:nvSpPr>
          <p:cNvPr id="4" name="Slide Number Placeholder 3"/>
          <p:cNvSpPr>
            <a:spLocks noGrp="1"/>
          </p:cNvSpPr>
          <p:nvPr>
            <p:ph type="sldNum" sz="quarter" idx="5"/>
          </p:nvPr>
        </p:nvSpPr>
        <p:spPr/>
        <p:txBody>
          <a:bodyPr/>
          <a:lstStyle/>
          <a:p>
            <a:fld id="{489F331C-368D-1648-9DA9-0337921C02A2}" type="slidenum">
              <a:rPr lang="en-US" smtClean="0"/>
              <a:t>26</a:t>
            </a:fld>
            <a:endParaRPr lang="en-US"/>
          </a:p>
        </p:txBody>
      </p:sp>
    </p:spTree>
    <p:extLst>
      <p:ext uri="{BB962C8B-B14F-4D97-AF65-F5344CB8AC3E}">
        <p14:creationId xmlns:p14="http://schemas.microsoft.com/office/powerpoint/2010/main" val="3325511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Instagram also uses React</a:t>
            </a:r>
          </a:p>
        </p:txBody>
      </p:sp>
      <p:sp>
        <p:nvSpPr>
          <p:cNvPr id="4" name="Slide Number Placeholder 3"/>
          <p:cNvSpPr>
            <a:spLocks noGrp="1"/>
          </p:cNvSpPr>
          <p:nvPr>
            <p:ph type="sldNum" sz="quarter" idx="5"/>
          </p:nvPr>
        </p:nvSpPr>
        <p:spPr/>
        <p:txBody>
          <a:bodyPr/>
          <a:lstStyle/>
          <a:p>
            <a:fld id="{489F331C-368D-1648-9DA9-0337921C02A2}" type="slidenum">
              <a:rPr lang="en-US" smtClean="0"/>
              <a:t>27</a:t>
            </a:fld>
            <a:endParaRPr lang="en-US"/>
          </a:p>
        </p:txBody>
      </p:sp>
    </p:spTree>
    <p:extLst>
      <p:ext uri="{BB962C8B-B14F-4D97-AF65-F5344CB8AC3E}">
        <p14:creationId xmlns:p14="http://schemas.microsoft.com/office/powerpoint/2010/main" val="2621192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Slack uses React, and packages this web experience inside of wrapper applications for each major platform like Windows, Mac and Linux.</a:t>
            </a:r>
          </a:p>
        </p:txBody>
      </p:sp>
      <p:sp>
        <p:nvSpPr>
          <p:cNvPr id="4" name="Slide Number Placeholder 3"/>
          <p:cNvSpPr>
            <a:spLocks noGrp="1"/>
          </p:cNvSpPr>
          <p:nvPr>
            <p:ph type="sldNum" sz="quarter" idx="5"/>
          </p:nvPr>
        </p:nvSpPr>
        <p:spPr/>
        <p:txBody>
          <a:bodyPr/>
          <a:lstStyle/>
          <a:p>
            <a:fld id="{489F331C-368D-1648-9DA9-0337921C02A2}" type="slidenum">
              <a:rPr lang="en-US" smtClean="0"/>
              <a:t>28</a:t>
            </a:fld>
            <a:endParaRPr lang="en-US"/>
          </a:p>
        </p:txBody>
      </p:sp>
    </p:spTree>
    <p:extLst>
      <p:ext uri="{BB962C8B-B14F-4D97-AF65-F5344CB8AC3E}">
        <p14:creationId xmlns:p14="http://schemas.microsoft.com/office/powerpoint/2010/main" val="4141368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notable examples of companies that use React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dirty="0">
                <a:solidFill>
                  <a:schemeClr val="bg1"/>
                </a:solidFill>
              </a:rPr>
              <a:t>Khan Academy</a:t>
            </a:r>
          </a:p>
          <a:p>
            <a:r>
              <a:rPr lang="en-US" sz="1200" dirty="0">
                <a:solidFill>
                  <a:schemeClr val="bg1"/>
                </a:solidFill>
              </a:rPr>
              <a:t>Dropbox</a:t>
            </a:r>
          </a:p>
          <a:p>
            <a:r>
              <a:rPr lang="en-US" sz="1200" dirty="0">
                <a:solidFill>
                  <a:schemeClr val="bg1"/>
                </a:solidFill>
              </a:rPr>
              <a:t>Tesla</a:t>
            </a:r>
          </a:p>
          <a:p>
            <a:r>
              <a:rPr lang="en-US" sz="1200" dirty="0">
                <a:solidFill>
                  <a:schemeClr val="bg1"/>
                </a:solidFill>
              </a:rPr>
              <a:t>Airbnb</a:t>
            </a:r>
          </a:p>
          <a:p>
            <a:r>
              <a:rPr lang="en-US" sz="1200" dirty="0">
                <a:solidFill>
                  <a:schemeClr val="bg1"/>
                </a:solidFill>
              </a:rPr>
              <a:t>Netflix</a:t>
            </a:r>
          </a:p>
          <a:p>
            <a:endParaRPr lang="en-US" dirty="0"/>
          </a:p>
          <a:p>
            <a:r>
              <a:rPr lang="en-US" dirty="0"/>
              <a:t>There are other competitors to React, such as Angular or Vue. React has been a very popular choice for developers and continues to be a leader in web development. Although this could change quickly, you won’t be wasting any time learning React because the concepts apply to other libraries and are all good software development practice.</a:t>
            </a:r>
          </a:p>
        </p:txBody>
      </p:sp>
      <p:sp>
        <p:nvSpPr>
          <p:cNvPr id="4" name="Slide Number Placeholder 3"/>
          <p:cNvSpPr>
            <a:spLocks noGrp="1"/>
          </p:cNvSpPr>
          <p:nvPr>
            <p:ph type="sldNum" sz="quarter" idx="5"/>
          </p:nvPr>
        </p:nvSpPr>
        <p:spPr/>
        <p:txBody>
          <a:bodyPr/>
          <a:lstStyle/>
          <a:p>
            <a:fld id="{489F331C-368D-1648-9DA9-0337921C02A2}" type="slidenum">
              <a:rPr lang="en-US" smtClean="0"/>
              <a:t>29</a:t>
            </a:fld>
            <a:endParaRPr lang="en-US"/>
          </a:p>
        </p:txBody>
      </p:sp>
    </p:spTree>
    <p:extLst>
      <p:ext uri="{BB962C8B-B14F-4D97-AF65-F5344CB8AC3E}">
        <p14:creationId xmlns:p14="http://schemas.microsoft.com/office/powerpoint/2010/main" val="62306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0:04</a:t>
            </a:r>
          </a:p>
          <a:p>
            <a:endParaRPr lang="en-US" dirty="0"/>
          </a:p>
          <a:p>
            <a:r>
              <a:rPr lang="en-US" b="1" dirty="0"/>
              <a:t>Ask</a:t>
            </a:r>
            <a:r>
              <a:rPr lang="en-US" b="0" dirty="0"/>
              <a:t>: Have you ever written code before?</a:t>
            </a:r>
          </a:p>
          <a:p>
            <a:endParaRPr lang="en-US" b="0" dirty="0"/>
          </a:p>
          <a:p>
            <a:r>
              <a:rPr lang="en-US" b="0" dirty="0"/>
              <a:t>You can respond through the chat by typing Y/Yes, or N/No.</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Wait 1 min for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Say: </a:t>
            </a:r>
            <a:r>
              <a:rPr lang="en-US" b="0" i="0" dirty="0"/>
              <a:t>Coding, or software development, is a skill that can be used in so many different ways. There is no single “right way” to learn how to program or build software. Everybody that learns how to start writing code starts somewhere. For some 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Next Slide</a:t>
            </a:r>
          </a:p>
        </p:txBody>
      </p:sp>
      <p:sp>
        <p:nvSpPr>
          <p:cNvPr id="4" name="Slide Number Placeholder 3"/>
          <p:cNvSpPr>
            <a:spLocks noGrp="1"/>
          </p:cNvSpPr>
          <p:nvPr>
            <p:ph type="sldNum" sz="quarter" idx="5"/>
          </p:nvPr>
        </p:nvSpPr>
        <p:spPr/>
        <p:txBody>
          <a:bodyPr/>
          <a:lstStyle/>
          <a:p>
            <a:fld id="{489F331C-368D-1648-9DA9-0337921C02A2}" type="slidenum">
              <a:rPr lang="en-US" smtClean="0"/>
              <a:t>3</a:t>
            </a:fld>
            <a:endParaRPr lang="en-US"/>
          </a:p>
        </p:txBody>
      </p:sp>
    </p:spTree>
    <p:extLst>
      <p:ext uri="{BB962C8B-B14F-4D97-AF65-F5344CB8AC3E}">
        <p14:creationId xmlns:p14="http://schemas.microsoft.com/office/powerpoint/2010/main" val="3256970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0:55</a:t>
            </a:r>
          </a:p>
          <a:p>
            <a:endParaRPr lang="en-US" dirty="0"/>
          </a:p>
          <a:p>
            <a:r>
              <a:rPr lang="en-US" b="1" dirty="0"/>
              <a:t>Say: </a:t>
            </a:r>
            <a:r>
              <a:rPr lang="en-US" dirty="0"/>
              <a:t>Companies choose to use React because it has such a strong community of supporting developers, it has great performance and has a relatively low learning curve. Another important reason is that React is built with JavaScript, which is a very popular programming language that can run on the front end (like web pages) or the backend (like web servers). With one language being used in both the front and back end, it makes it easier to find great developers that could work in either area.</a:t>
            </a:r>
          </a:p>
        </p:txBody>
      </p:sp>
      <p:sp>
        <p:nvSpPr>
          <p:cNvPr id="4" name="Slide Number Placeholder 3"/>
          <p:cNvSpPr>
            <a:spLocks noGrp="1"/>
          </p:cNvSpPr>
          <p:nvPr>
            <p:ph type="sldNum" sz="quarter" idx="5"/>
          </p:nvPr>
        </p:nvSpPr>
        <p:spPr/>
        <p:txBody>
          <a:bodyPr/>
          <a:lstStyle/>
          <a:p>
            <a:fld id="{489F331C-368D-1648-9DA9-0337921C02A2}" type="slidenum">
              <a:rPr lang="en-US" smtClean="0"/>
              <a:t>30</a:t>
            </a:fld>
            <a:endParaRPr lang="en-US"/>
          </a:p>
        </p:txBody>
      </p:sp>
    </p:spTree>
    <p:extLst>
      <p:ext uri="{BB962C8B-B14F-4D97-AF65-F5344CB8AC3E}">
        <p14:creationId xmlns:p14="http://schemas.microsoft.com/office/powerpoint/2010/main" val="2784519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0:57 – 1:00</a:t>
            </a:r>
          </a:p>
          <a:p>
            <a:endParaRPr lang="en-US" dirty="0"/>
          </a:p>
          <a:p>
            <a:pPr marL="0" indent="0">
              <a:buNone/>
            </a:pPr>
            <a:r>
              <a:rPr lang="en-US" b="0" dirty="0"/>
              <a:t>It can be fun to know what tools or technologies a company is using to build their website.</a:t>
            </a:r>
            <a:br>
              <a:rPr lang="en-US" b="0" dirty="0"/>
            </a:br>
            <a:br>
              <a:rPr lang="en-US" b="0" dirty="0"/>
            </a:br>
            <a:r>
              <a:rPr lang="en-US" sz="1200" dirty="0"/>
              <a:t>Websites leave clues in their HTML, JS, and CSS code that allows you to make a pretty good guess as to what tools may have been used to make them. </a:t>
            </a:r>
          </a:p>
          <a:p>
            <a:pPr marL="0" indent="0">
              <a:buNone/>
            </a:pPr>
            <a:r>
              <a:rPr lang="en-US" sz="1200" dirty="0"/>
              <a:t>The following tools, which are Chrome extensions, can be used to quickly tell you what a site is built with.</a:t>
            </a:r>
          </a:p>
          <a:p>
            <a:pPr marL="0" indent="0">
              <a:buNone/>
            </a:pPr>
            <a:endParaRPr lang="en-US" sz="1200" b="0" dirty="0"/>
          </a:p>
          <a:p>
            <a:pPr marL="171450" indent="-171450">
              <a:buFontTx/>
              <a:buChar char="-"/>
            </a:pPr>
            <a:r>
              <a:rPr lang="en-US" sz="1200" dirty="0" err="1"/>
              <a:t>BuiltWith</a:t>
            </a:r>
            <a:endParaRPr lang="en-US" sz="1200" dirty="0"/>
          </a:p>
          <a:p>
            <a:pPr marL="171450" indent="-171450">
              <a:buFontTx/>
              <a:buChar char="-"/>
            </a:pPr>
            <a:r>
              <a:rPr lang="en-US" sz="1200" dirty="0" err="1"/>
              <a:t>Wappalyzer</a:t>
            </a:r>
            <a:endParaRPr lang="en-US" sz="1200" dirty="0"/>
          </a:p>
          <a:p>
            <a:pPr marL="0" indent="0">
              <a:buFontTx/>
              <a:buNone/>
            </a:pPr>
            <a:endParaRPr lang="en-US" sz="1200" dirty="0"/>
          </a:p>
          <a:p>
            <a:pPr marL="0" indent="0">
              <a:buFontTx/>
              <a:buNone/>
            </a:pPr>
            <a:r>
              <a:rPr lang="en-US" sz="1200" b="1" dirty="0"/>
              <a:t>Exercise: </a:t>
            </a:r>
            <a:r>
              <a:rPr lang="en-US" sz="1200" dirty="0"/>
              <a:t>Let’s take a quick look at how you can use this type of tool.</a:t>
            </a:r>
          </a:p>
        </p:txBody>
      </p:sp>
      <p:sp>
        <p:nvSpPr>
          <p:cNvPr id="4" name="Slide Number Placeholder 3"/>
          <p:cNvSpPr>
            <a:spLocks noGrp="1"/>
          </p:cNvSpPr>
          <p:nvPr>
            <p:ph type="sldNum" sz="quarter" idx="5"/>
          </p:nvPr>
        </p:nvSpPr>
        <p:spPr/>
        <p:txBody>
          <a:bodyPr/>
          <a:lstStyle/>
          <a:p>
            <a:fld id="{489F331C-368D-1648-9DA9-0337921C02A2}" type="slidenum">
              <a:rPr lang="en-US" smtClean="0"/>
              <a:t>31</a:t>
            </a:fld>
            <a:endParaRPr lang="en-US"/>
          </a:p>
        </p:txBody>
      </p:sp>
    </p:spTree>
    <p:extLst>
      <p:ext uri="{BB962C8B-B14F-4D97-AF65-F5344CB8AC3E}">
        <p14:creationId xmlns:p14="http://schemas.microsoft.com/office/powerpoint/2010/main" val="2760833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 1:05</a:t>
            </a:r>
          </a:p>
          <a:p>
            <a:endParaRPr lang="en-US" dirty="0"/>
          </a:p>
          <a:p>
            <a:r>
              <a:rPr lang="en-US" b="1" dirty="0"/>
              <a:t>Say</a:t>
            </a:r>
            <a:r>
              <a:rPr lang="en-US" b="0" dirty="0"/>
              <a:t>: The last thing that we will discus today before answering any questions that you might have is how to learn more about web development.</a:t>
            </a:r>
          </a:p>
          <a:p>
            <a:endParaRPr lang="en-US" b="0" dirty="0"/>
          </a:p>
          <a:p>
            <a:r>
              <a:rPr lang="en-US" b="0" dirty="0"/>
              <a:t>As we mentioned earlier, we are going to host a second part to this presentation where we go further into </a:t>
            </a:r>
            <a:r>
              <a:rPr lang="en-US" b="0" dirty="0" err="1"/>
              <a:t>React.js</a:t>
            </a:r>
            <a:r>
              <a:rPr lang="en-US" b="0" dirty="0"/>
              <a:t> and get some hands on experience building and publishing a web page with React. Keep an eye out for an email with the date and registration link for that session.</a:t>
            </a:r>
          </a:p>
          <a:p>
            <a:endParaRPr lang="en-US" b="0" dirty="0"/>
          </a:p>
          <a:p>
            <a:r>
              <a:rPr lang="en-US" b="0" dirty="0"/>
              <a:t>One of the coolest things about software development is that you can learn almost everything that you need to know from free resources that are available to you. There is an endless amount of tutorials, videos, programming language documentation sites, and other references. Let’s talk about some of the options that we would recommend exploring if you want to learn more:</a:t>
            </a:r>
          </a:p>
          <a:p>
            <a:endParaRPr lang="en-US" b="0" dirty="0"/>
          </a:p>
          <a:p>
            <a:pPr marL="171450" lvl="0" indent="-171450" algn="l">
              <a:buFont typeface="Arial" panose="020B0604020202020204" pitchFamily="34" charset="0"/>
              <a:buChar char="•"/>
            </a:pPr>
            <a:r>
              <a:rPr lang="en-US" dirty="0">
                <a:solidFill>
                  <a:schemeClr val="bg1"/>
                </a:solidFill>
              </a:rPr>
              <a:t>Online courses that cover HTML, JS, and/or CSS to build more foundational knowledge and learn more of the HTML building blocks that pages are built of, such as lists, and tables.</a:t>
            </a:r>
          </a:p>
          <a:p>
            <a:pPr marL="171450" lvl="0" indent="-171450" algn="l">
              <a:buFont typeface="Arial" panose="020B0604020202020204" pitchFamily="34" charset="0"/>
              <a:buChar char="•"/>
            </a:pPr>
            <a:r>
              <a:rPr lang="en-US" dirty="0">
                <a:solidFill>
                  <a:schemeClr val="bg1"/>
                </a:solidFill>
              </a:rPr>
              <a:t>Build foundational knowledge in </a:t>
            </a:r>
            <a:r>
              <a:rPr lang="en-US" dirty="0" err="1">
                <a:solidFill>
                  <a:schemeClr val="bg1"/>
                </a:solidFill>
              </a:rPr>
              <a:t>js</a:t>
            </a:r>
            <a:r>
              <a:rPr lang="en-US" dirty="0">
                <a:solidFill>
                  <a:schemeClr val="bg1"/>
                </a:solidFill>
              </a:rPr>
              <a:t>, </a:t>
            </a:r>
            <a:r>
              <a:rPr lang="en-US" dirty="0" err="1">
                <a:solidFill>
                  <a:schemeClr val="bg1"/>
                </a:solidFill>
              </a:rPr>
              <a:t>css</a:t>
            </a:r>
            <a:r>
              <a:rPr lang="en-US" dirty="0">
                <a:solidFill>
                  <a:schemeClr val="bg1"/>
                </a:solidFill>
              </a:rPr>
              <a:t>, html but don’t worry if you don’t know everything about them because you will continue learning more as you dig in to React itself</a:t>
            </a:r>
          </a:p>
          <a:p>
            <a:pPr marL="171450" lvl="0" indent="-171450" algn="l">
              <a:buFont typeface="Arial" panose="020B0604020202020204" pitchFamily="34" charset="0"/>
              <a:buChar char="•"/>
            </a:pPr>
            <a:r>
              <a:rPr lang="en-US" dirty="0">
                <a:solidFill>
                  <a:schemeClr val="bg1"/>
                </a:solidFill>
              </a:rPr>
              <a:t>Pick one of the React learning courses below and dig in to that</a:t>
            </a:r>
          </a:p>
          <a:p>
            <a:pPr marL="171450" lvl="0" indent="-171450" algn="l">
              <a:buFont typeface="Arial" panose="020B0604020202020204" pitchFamily="34" charset="0"/>
              <a:buChar char="•"/>
            </a:pPr>
            <a:r>
              <a:rPr lang="en-US" dirty="0">
                <a:solidFill>
                  <a:schemeClr val="bg1"/>
                </a:solidFill>
              </a:rPr>
              <a:t>Practice with example projects</a:t>
            </a:r>
          </a:p>
          <a:p>
            <a:pPr marL="171450" lvl="0" indent="-171450" algn="l">
              <a:buFont typeface="Arial" panose="020B0604020202020204" pitchFamily="34" charset="0"/>
              <a:buChar char="•"/>
            </a:pPr>
            <a:r>
              <a:rPr lang="en-US" dirty="0">
                <a:solidFill>
                  <a:schemeClr val="bg1"/>
                </a:solidFill>
              </a:rPr>
              <a:t>Participate in the community through meetups, webinars, open source, </a:t>
            </a:r>
            <a:r>
              <a:rPr lang="en-US" dirty="0" err="1">
                <a:solidFill>
                  <a:schemeClr val="bg1"/>
                </a:solidFill>
              </a:rPr>
              <a:t>etc</a:t>
            </a:r>
            <a:endParaRPr lang="en-US" dirty="0">
              <a:solidFill>
                <a:schemeClr val="bg1"/>
              </a:solidFill>
            </a:endParaRPr>
          </a:p>
          <a:p>
            <a:pPr marL="171450" lvl="0" indent="-171450" algn="l">
              <a:buFont typeface="Arial" panose="020B0604020202020204" pitchFamily="34" charset="0"/>
              <a:buChar char="•"/>
            </a:pPr>
            <a:r>
              <a:rPr lang="en-US" dirty="0">
                <a:solidFill>
                  <a:schemeClr val="bg1"/>
                </a:solidFill>
              </a:rPr>
              <a:t>Come to our next session</a:t>
            </a:r>
          </a:p>
        </p:txBody>
      </p:sp>
      <p:sp>
        <p:nvSpPr>
          <p:cNvPr id="4" name="Slide Number Placeholder 3"/>
          <p:cNvSpPr>
            <a:spLocks noGrp="1"/>
          </p:cNvSpPr>
          <p:nvPr>
            <p:ph type="sldNum" sz="quarter" idx="5"/>
          </p:nvPr>
        </p:nvSpPr>
        <p:spPr/>
        <p:txBody>
          <a:bodyPr/>
          <a:lstStyle/>
          <a:p>
            <a:fld id="{489F331C-368D-1648-9DA9-0337921C02A2}" type="slidenum">
              <a:rPr lang="en-US" smtClean="0"/>
              <a:t>32</a:t>
            </a:fld>
            <a:endParaRPr lang="en-US"/>
          </a:p>
        </p:txBody>
      </p:sp>
    </p:spTree>
    <p:extLst>
      <p:ext uri="{BB962C8B-B14F-4D97-AF65-F5344CB8AC3E}">
        <p14:creationId xmlns:p14="http://schemas.microsoft.com/office/powerpoint/2010/main" val="2995081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1:05</a:t>
            </a:r>
          </a:p>
          <a:p>
            <a:endParaRPr lang="en-US" dirty="0"/>
          </a:p>
          <a:p>
            <a:r>
              <a:rPr lang="en-US" b="1" dirty="0"/>
              <a:t>Say: </a:t>
            </a:r>
            <a:r>
              <a:rPr lang="en-US" b="0" dirty="0"/>
              <a:t>We want to highlight Khan Academy because they have some great content and are completely free. Khan Academy has way more than just software education, so definitely check it out when you have some time and are in the mood to learn.</a:t>
            </a:r>
            <a:endParaRPr lang="en-US" b="1" dirty="0"/>
          </a:p>
        </p:txBody>
      </p:sp>
      <p:sp>
        <p:nvSpPr>
          <p:cNvPr id="4" name="Slide Number Placeholder 3"/>
          <p:cNvSpPr>
            <a:spLocks noGrp="1"/>
          </p:cNvSpPr>
          <p:nvPr>
            <p:ph type="sldNum" sz="quarter" idx="5"/>
          </p:nvPr>
        </p:nvSpPr>
        <p:spPr/>
        <p:txBody>
          <a:bodyPr/>
          <a:lstStyle/>
          <a:p>
            <a:fld id="{489F331C-368D-1648-9DA9-0337921C02A2}" type="slidenum">
              <a:rPr lang="en-US" smtClean="0"/>
              <a:t>33</a:t>
            </a:fld>
            <a:endParaRPr lang="en-US"/>
          </a:p>
        </p:txBody>
      </p:sp>
    </p:spTree>
    <p:extLst>
      <p:ext uri="{BB962C8B-B14F-4D97-AF65-F5344CB8AC3E}">
        <p14:creationId xmlns:p14="http://schemas.microsoft.com/office/powerpoint/2010/main" val="219382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1:05</a:t>
            </a:r>
          </a:p>
          <a:p>
            <a:endParaRPr lang="en-US" dirty="0"/>
          </a:p>
          <a:p>
            <a:r>
              <a:rPr lang="en-US" dirty="0"/>
              <a:t>Many people don’t know this, but your public library has resources for you that can be extremely helpful when learning to program. It differs from library to library, but examples of what may be available are premium subscriptions to video tutorial services like </a:t>
            </a:r>
            <a:r>
              <a:rPr lang="en-US" dirty="0" err="1"/>
              <a:t>Lynda.com</a:t>
            </a:r>
            <a:r>
              <a:rPr lang="en-US" dirty="0"/>
              <a:t> or </a:t>
            </a:r>
            <a:r>
              <a:rPr lang="en-US" dirty="0" err="1"/>
              <a:t>PluralSight</a:t>
            </a:r>
            <a:r>
              <a:rPr lang="en-US" dirty="0"/>
              <a:t>, or </a:t>
            </a:r>
            <a:r>
              <a:rPr lang="en-US" dirty="0" err="1"/>
              <a:t>Ebooks</a:t>
            </a:r>
            <a:r>
              <a:rPr lang="en-US" dirty="0"/>
              <a:t> that you can check out right from a mobile device or computer.</a:t>
            </a:r>
          </a:p>
        </p:txBody>
      </p:sp>
      <p:sp>
        <p:nvSpPr>
          <p:cNvPr id="4" name="Slide Number Placeholder 3"/>
          <p:cNvSpPr>
            <a:spLocks noGrp="1"/>
          </p:cNvSpPr>
          <p:nvPr>
            <p:ph type="sldNum" sz="quarter" idx="5"/>
          </p:nvPr>
        </p:nvSpPr>
        <p:spPr/>
        <p:txBody>
          <a:bodyPr/>
          <a:lstStyle/>
          <a:p>
            <a:fld id="{489F331C-368D-1648-9DA9-0337921C02A2}" type="slidenum">
              <a:rPr lang="en-US" smtClean="0"/>
              <a:t>34</a:t>
            </a:fld>
            <a:endParaRPr lang="en-US"/>
          </a:p>
        </p:txBody>
      </p:sp>
    </p:spTree>
    <p:extLst>
      <p:ext uri="{BB962C8B-B14F-4D97-AF65-F5344CB8AC3E}">
        <p14:creationId xmlns:p14="http://schemas.microsoft.com/office/powerpoint/2010/main" val="3055896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1:10</a:t>
            </a:r>
          </a:p>
          <a:p>
            <a:endParaRPr lang="en-US" dirty="0"/>
          </a:p>
          <a:p>
            <a:r>
              <a:rPr lang="en-US" dirty="0"/>
              <a:t>Other free internet sources are great places to learn as well. One thing to keep in mind is that the best way to learn is to set goals and work to accomplish them. Try to build real things that you care about, whether it’s a website, a game, or a mobile app. The more that you try to practice writing code, the more questions that you will be googling! This is “experience” and this is  one of the things that employers will be looking for when they interview you for an entry level software developer job.</a:t>
            </a:r>
          </a:p>
        </p:txBody>
      </p:sp>
      <p:sp>
        <p:nvSpPr>
          <p:cNvPr id="4" name="Slide Number Placeholder 3"/>
          <p:cNvSpPr>
            <a:spLocks noGrp="1"/>
          </p:cNvSpPr>
          <p:nvPr>
            <p:ph type="sldNum" sz="quarter" idx="5"/>
          </p:nvPr>
        </p:nvSpPr>
        <p:spPr/>
        <p:txBody>
          <a:bodyPr/>
          <a:lstStyle/>
          <a:p>
            <a:fld id="{489F331C-368D-1648-9DA9-0337921C02A2}" type="slidenum">
              <a:rPr lang="en-US" smtClean="0"/>
              <a:t>35</a:t>
            </a:fld>
            <a:endParaRPr lang="en-US"/>
          </a:p>
        </p:txBody>
      </p:sp>
    </p:spTree>
    <p:extLst>
      <p:ext uri="{BB962C8B-B14F-4D97-AF65-F5344CB8AC3E}">
        <p14:creationId xmlns:p14="http://schemas.microsoft.com/office/powerpoint/2010/main" val="3930097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1:10</a:t>
            </a:r>
          </a:p>
          <a:p>
            <a:endParaRPr lang="en-US" dirty="0"/>
          </a:p>
          <a:p>
            <a:r>
              <a:rPr lang="en-US" dirty="0"/>
              <a:t>We have talked about a lot today! We hope that this information has been a helpful introduction. If you already knew all of this, hopefully it helped refresh a few things or give you a new way to think about how the internet works. If this was all new to you, please feel free to reach out with any questions that you might have! </a:t>
            </a:r>
          </a:p>
        </p:txBody>
      </p:sp>
      <p:sp>
        <p:nvSpPr>
          <p:cNvPr id="4" name="Slide Number Placeholder 3"/>
          <p:cNvSpPr>
            <a:spLocks noGrp="1"/>
          </p:cNvSpPr>
          <p:nvPr>
            <p:ph type="sldNum" sz="quarter" idx="5"/>
          </p:nvPr>
        </p:nvSpPr>
        <p:spPr/>
        <p:txBody>
          <a:bodyPr/>
          <a:lstStyle/>
          <a:p>
            <a:fld id="{489F331C-368D-1648-9DA9-0337921C02A2}" type="slidenum">
              <a:rPr lang="en-US" smtClean="0"/>
              <a:t>36</a:t>
            </a:fld>
            <a:endParaRPr lang="en-US"/>
          </a:p>
        </p:txBody>
      </p:sp>
    </p:spTree>
    <p:extLst>
      <p:ext uri="{BB962C8B-B14F-4D97-AF65-F5344CB8AC3E}">
        <p14:creationId xmlns:p14="http://schemas.microsoft.com/office/powerpoint/2010/main" val="1192462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1:15</a:t>
            </a:r>
          </a:p>
          <a:p>
            <a:endParaRPr lang="en-US" dirty="0"/>
          </a:p>
          <a:p>
            <a:r>
              <a:rPr lang="en-US" dirty="0"/>
              <a:t>Thank you for coming! If you have any feedback about the session please feel free to reach out and please leave feedback via the survey that you will receive from BGC!</a:t>
            </a:r>
          </a:p>
        </p:txBody>
      </p:sp>
      <p:sp>
        <p:nvSpPr>
          <p:cNvPr id="4" name="Slide Number Placeholder 3"/>
          <p:cNvSpPr>
            <a:spLocks noGrp="1"/>
          </p:cNvSpPr>
          <p:nvPr>
            <p:ph type="sldNum" sz="quarter" idx="5"/>
          </p:nvPr>
        </p:nvSpPr>
        <p:spPr/>
        <p:txBody>
          <a:bodyPr/>
          <a:lstStyle/>
          <a:p>
            <a:fld id="{489F331C-368D-1648-9DA9-0337921C02A2}" type="slidenum">
              <a:rPr lang="en-US" smtClean="0"/>
              <a:t>37</a:t>
            </a:fld>
            <a:endParaRPr lang="en-US"/>
          </a:p>
        </p:txBody>
      </p:sp>
    </p:spTree>
    <p:extLst>
      <p:ext uri="{BB962C8B-B14F-4D97-AF65-F5344CB8AC3E}">
        <p14:creationId xmlns:p14="http://schemas.microsoft.com/office/powerpoint/2010/main" val="1184465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0:06</a:t>
            </a:r>
          </a:p>
          <a:p>
            <a:endParaRPr lang="en-US" dirty="0"/>
          </a:p>
          <a:p>
            <a:r>
              <a:rPr lang="en-US" b="1" dirty="0"/>
              <a:t>Ask</a:t>
            </a:r>
            <a:r>
              <a:rPr lang="en-US" b="0" dirty="0"/>
              <a:t>: </a:t>
            </a:r>
            <a:r>
              <a:rPr lang="en-US" dirty="0">
                <a:solidFill>
                  <a:schemeClr val="bg1"/>
                </a:solidFill>
              </a:rPr>
              <a:t>How often do you learn by reading things on the internet?</a:t>
            </a:r>
            <a:endParaRPr lang="en-US" b="0" dirty="0"/>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Wait 1 min for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t>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Next Slide</a:t>
            </a:r>
          </a:p>
        </p:txBody>
      </p:sp>
      <p:sp>
        <p:nvSpPr>
          <p:cNvPr id="4" name="Slide Number Placeholder 3"/>
          <p:cNvSpPr>
            <a:spLocks noGrp="1"/>
          </p:cNvSpPr>
          <p:nvPr>
            <p:ph type="sldNum" sz="quarter" idx="5"/>
          </p:nvPr>
        </p:nvSpPr>
        <p:spPr/>
        <p:txBody>
          <a:bodyPr/>
          <a:lstStyle/>
          <a:p>
            <a:fld id="{489F331C-368D-1648-9DA9-0337921C02A2}" type="slidenum">
              <a:rPr lang="en-US" smtClean="0"/>
              <a:t>4</a:t>
            </a:fld>
            <a:endParaRPr lang="en-US"/>
          </a:p>
        </p:txBody>
      </p:sp>
    </p:spTree>
    <p:extLst>
      <p:ext uri="{BB962C8B-B14F-4D97-AF65-F5344CB8AC3E}">
        <p14:creationId xmlns:p14="http://schemas.microsoft.com/office/powerpoint/2010/main" val="1826777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0:08</a:t>
            </a:r>
          </a:p>
          <a:p>
            <a:endParaRPr lang="en-US" dirty="0"/>
          </a:p>
          <a:p>
            <a:r>
              <a:rPr lang="en-US" b="1" dirty="0"/>
              <a:t>Say</a:t>
            </a:r>
            <a:r>
              <a:rPr lang="en-US" b="0" dirty="0"/>
              <a:t>: </a:t>
            </a:r>
            <a:r>
              <a:rPr lang="en-US" dirty="0">
                <a:solidFill>
                  <a:schemeClr val="bg1"/>
                </a:solidFill>
              </a:rPr>
              <a:t>This workshop is part of a series! The first part, which is what you are attending today, is going to help explain some of the different parts of web development and prepare you for the next part(s) in the series. We may continue building on this workshop series, so remember that any feedback that you provide in follow up surveys will be very helpful and will help make these presentations as helpful as they can be.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Next Slide</a:t>
            </a:r>
          </a:p>
          <a:p>
            <a:endParaRPr lang="en-US" dirty="0"/>
          </a:p>
        </p:txBody>
      </p:sp>
      <p:sp>
        <p:nvSpPr>
          <p:cNvPr id="4" name="Slide Number Placeholder 3"/>
          <p:cNvSpPr>
            <a:spLocks noGrp="1"/>
          </p:cNvSpPr>
          <p:nvPr>
            <p:ph type="sldNum" sz="quarter" idx="5"/>
          </p:nvPr>
        </p:nvSpPr>
        <p:spPr/>
        <p:txBody>
          <a:bodyPr/>
          <a:lstStyle/>
          <a:p>
            <a:fld id="{489F331C-368D-1648-9DA9-0337921C02A2}" type="slidenum">
              <a:rPr lang="en-US" smtClean="0"/>
              <a:t>5</a:t>
            </a:fld>
            <a:endParaRPr lang="en-US"/>
          </a:p>
        </p:txBody>
      </p:sp>
    </p:spTree>
    <p:extLst>
      <p:ext uri="{BB962C8B-B14F-4D97-AF65-F5344CB8AC3E}">
        <p14:creationId xmlns:p14="http://schemas.microsoft.com/office/powerpoint/2010/main" val="3409530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0:09</a:t>
            </a:r>
          </a:p>
          <a:p>
            <a:endParaRPr lang="en-US" dirty="0"/>
          </a:p>
          <a:p>
            <a:r>
              <a:rPr lang="en-US" b="1" dirty="0"/>
              <a:t>Say</a:t>
            </a:r>
            <a:r>
              <a:rPr lang="en-US" b="0" dirty="0"/>
              <a:t>: Let’s take a look at our agenda. </a:t>
            </a:r>
          </a:p>
          <a:p>
            <a:endParaRPr lang="en-US" b="0" dirty="0"/>
          </a:p>
          <a:p>
            <a:r>
              <a:rPr lang="en-US" b="0" i="1" dirty="0"/>
              <a:t>Read slide</a:t>
            </a:r>
          </a:p>
        </p:txBody>
      </p:sp>
      <p:sp>
        <p:nvSpPr>
          <p:cNvPr id="4" name="Slide Number Placeholder 3"/>
          <p:cNvSpPr>
            <a:spLocks noGrp="1"/>
          </p:cNvSpPr>
          <p:nvPr>
            <p:ph type="sldNum" sz="quarter" idx="5"/>
          </p:nvPr>
        </p:nvSpPr>
        <p:spPr/>
        <p:txBody>
          <a:bodyPr/>
          <a:lstStyle/>
          <a:p>
            <a:fld id="{489F331C-368D-1648-9DA9-0337921C02A2}" type="slidenum">
              <a:rPr lang="en-US" smtClean="0"/>
              <a:t>6</a:t>
            </a:fld>
            <a:endParaRPr lang="en-US"/>
          </a:p>
        </p:txBody>
      </p:sp>
    </p:spTree>
    <p:extLst>
      <p:ext uri="{BB962C8B-B14F-4D97-AF65-F5344CB8AC3E}">
        <p14:creationId xmlns:p14="http://schemas.microsoft.com/office/powerpoint/2010/main" val="543298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0:09</a:t>
            </a:r>
          </a:p>
          <a:p>
            <a:endParaRPr lang="en-US" dirty="0"/>
          </a:p>
          <a:p>
            <a:r>
              <a:rPr lang="en-US" b="1" dirty="0"/>
              <a:t>Say</a:t>
            </a:r>
            <a:r>
              <a:rPr lang="en-US" b="0" dirty="0"/>
              <a:t>: </a:t>
            </a:r>
            <a:r>
              <a:rPr lang="en-US" dirty="0">
                <a:solidFill>
                  <a:schemeClr val="bg1"/>
                </a:solidFill>
              </a:rPr>
              <a:t>So, why do we want to get you interested in web development? Well, journalism, photography and creative arts have always been </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Next Slide</a:t>
            </a:r>
          </a:p>
          <a:p>
            <a:endParaRPr lang="en-US" dirty="0"/>
          </a:p>
        </p:txBody>
      </p:sp>
      <p:sp>
        <p:nvSpPr>
          <p:cNvPr id="4" name="Slide Number Placeholder 3"/>
          <p:cNvSpPr>
            <a:spLocks noGrp="1"/>
          </p:cNvSpPr>
          <p:nvPr>
            <p:ph type="sldNum" sz="quarter" idx="5"/>
          </p:nvPr>
        </p:nvSpPr>
        <p:spPr/>
        <p:txBody>
          <a:bodyPr/>
          <a:lstStyle/>
          <a:p>
            <a:fld id="{489F331C-368D-1648-9DA9-0337921C02A2}" type="slidenum">
              <a:rPr lang="en-US" smtClean="0"/>
              <a:t>7</a:t>
            </a:fld>
            <a:endParaRPr lang="en-US"/>
          </a:p>
        </p:txBody>
      </p:sp>
    </p:spTree>
    <p:extLst>
      <p:ext uri="{BB962C8B-B14F-4D97-AF65-F5344CB8AC3E}">
        <p14:creationId xmlns:p14="http://schemas.microsoft.com/office/powerpoint/2010/main" val="229559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0:10</a:t>
            </a:r>
          </a:p>
          <a:p>
            <a:endParaRPr lang="en-US" dirty="0"/>
          </a:p>
          <a:p>
            <a:r>
              <a:rPr lang="en-US" b="1" dirty="0"/>
              <a:t>Say</a:t>
            </a:r>
            <a:r>
              <a:rPr lang="en-US" b="0" dirty="0"/>
              <a:t>: Before we start talking about code, let’s make sure that we are all on the same page about what we are talking about when we say “the web” or “the internet”. A lot of us use these tools every day with only a partial understanding of how they work. </a:t>
            </a:r>
          </a:p>
          <a:p>
            <a:endParaRPr lang="en-US" b="0" dirty="0"/>
          </a:p>
          <a:p>
            <a:r>
              <a:rPr lang="en-US" b="0" i="1" dirty="0"/>
              <a:t>Read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Next Slide</a:t>
            </a:r>
          </a:p>
          <a:p>
            <a:endParaRPr lang="en-US" dirty="0"/>
          </a:p>
          <a:p>
            <a:endParaRPr lang="en-US"/>
          </a:p>
          <a:p>
            <a:endParaRPr lang="en-US"/>
          </a:p>
          <a:p>
            <a:r>
              <a:rPr lang="en-US"/>
              <a:t>Sources: </a:t>
            </a:r>
          </a:p>
          <a:p>
            <a:r>
              <a:rPr lang="en-US"/>
              <a:t>- </a:t>
            </a:r>
            <a:r>
              <a:rPr lang="en-US" dirty="0"/>
              <a:t>https://</a:t>
            </a:r>
            <a:r>
              <a:rPr lang="en-US" dirty="0" err="1"/>
              <a:t>en.wikipedia.org</a:t>
            </a:r>
            <a:r>
              <a:rPr lang="en-US" dirty="0"/>
              <a:t>/wiki/</a:t>
            </a:r>
            <a:r>
              <a:rPr lang="en-US" dirty="0" err="1"/>
              <a:t>World_Wide_Web</a:t>
            </a:r>
            <a:endParaRPr lang="en-US" dirty="0"/>
          </a:p>
          <a:p>
            <a:endParaRPr lang="en-US" dirty="0"/>
          </a:p>
        </p:txBody>
      </p:sp>
      <p:sp>
        <p:nvSpPr>
          <p:cNvPr id="4" name="Slide Number Placeholder 3"/>
          <p:cNvSpPr>
            <a:spLocks noGrp="1"/>
          </p:cNvSpPr>
          <p:nvPr>
            <p:ph type="sldNum" sz="quarter" idx="5"/>
          </p:nvPr>
        </p:nvSpPr>
        <p:spPr/>
        <p:txBody>
          <a:bodyPr/>
          <a:lstStyle/>
          <a:p>
            <a:fld id="{489F331C-368D-1648-9DA9-0337921C02A2}" type="slidenum">
              <a:rPr lang="en-US" smtClean="0"/>
              <a:t>8</a:t>
            </a:fld>
            <a:endParaRPr lang="en-US"/>
          </a:p>
        </p:txBody>
      </p:sp>
    </p:spTree>
    <p:extLst>
      <p:ext uri="{BB962C8B-B14F-4D97-AF65-F5344CB8AC3E}">
        <p14:creationId xmlns:p14="http://schemas.microsoft.com/office/powerpoint/2010/main" val="2701369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0:12</a:t>
            </a:r>
          </a:p>
          <a:p>
            <a:endParaRPr lang="en-US" dirty="0"/>
          </a:p>
          <a:p>
            <a:r>
              <a:rPr lang="en-US" b="1" dirty="0"/>
              <a:t>Say</a:t>
            </a:r>
            <a:r>
              <a:rPr lang="en-US" b="0" dirty="0"/>
              <a:t>: So what is the internet, then?</a:t>
            </a:r>
          </a:p>
          <a:p>
            <a:endParaRPr lang="en-US" b="0" dirty="0"/>
          </a:p>
          <a:p>
            <a:r>
              <a:rPr lang="en-US" b="0" i="1" dirty="0"/>
              <a:t>Read slide</a:t>
            </a:r>
          </a:p>
          <a:p>
            <a:endParaRPr lang="en-US"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So: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t>The web is the information system that you might already be very familiar with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t>The internet is the way all of our computers talk to each other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t>The data is everything that we send and receive, such as images, videos and documents. A web page is just a form of document!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Next Slide</a:t>
            </a:r>
          </a:p>
          <a:p>
            <a:endParaRPr lang="en-US" dirty="0"/>
          </a:p>
          <a:p>
            <a:r>
              <a:rPr lang="en-US" dirty="0"/>
              <a:t>Sources: </a:t>
            </a:r>
          </a:p>
          <a:p>
            <a:r>
              <a:rPr lang="en-US" dirty="0"/>
              <a:t>- https://</a:t>
            </a:r>
            <a:r>
              <a:rPr lang="en-US" dirty="0" err="1"/>
              <a:t>en.wikipedia.org</a:t>
            </a:r>
            <a:r>
              <a:rPr lang="en-US" dirty="0"/>
              <a:t>/wiki/</a:t>
            </a:r>
            <a:r>
              <a:rPr lang="en-US" dirty="0" err="1"/>
              <a:t>World_Wide_Web</a:t>
            </a:r>
            <a:endParaRPr lang="en-US" dirty="0"/>
          </a:p>
        </p:txBody>
      </p:sp>
      <p:sp>
        <p:nvSpPr>
          <p:cNvPr id="4" name="Slide Number Placeholder 3"/>
          <p:cNvSpPr>
            <a:spLocks noGrp="1"/>
          </p:cNvSpPr>
          <p:nvPr>
            <p:ph type="sldNum" sz="quarter" idx="5"/>
          </p:nvPr>
        </p:nvSpPr>
        <p:spPr/>
        <p:txBody>
          <a:bodyPr/>
          <a:lstStyle/>
          <a:p>
            <a:fld id="{489F331C-368D-1648-9DA9-0337921C02A2}" type="slidenum">
              <a:rPr lang="en-US" smtClean="0"/>
              <a:t>9</a:t>
            </a:fld>
            <a:endParaRPr lang="en-US"/>
          </a:p>
        </p:txBody>
      </p:sp>
    </p:spTree>
    <p:extLst>
      <p:ext uri="{BB962C8B-B14F-4D97-AF65-F5344CB8AC3E}">
        <p14:creationId xmlns:p14="http://schemas.microsoft.com/office/powerpoint/2010/main" val="427388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1167-9C77-F947-9446-BE36381C51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870AE6-7B4A-844A-B3CC-EC7B4A39C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AC7A27-A691-B445-99CA-CF49E8924759}"/>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5" name="Footer Placeholder 4">
            <a:extLst>
              <a:ext uri="{FF2B5EF4-FFF2-40B4-BE49-F238E27FC236}">
                <a16:creationId xmlns:a16="http://schemas.microsoft.com/office/drawing/2014/main" id="{538F200F-FFFA-934E-A58E-EDC41DE0E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0A358-3C76-2E41-BA0B-31AC8A6A8E5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03904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7F3D-792D-E845-B49A-D9AC4C1A4C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DE7294-EC28-C040-A6D6-1CBC3BC7B3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B5A4A-6159-BB40-A4BA-533A83BB91C4}"/>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5" name="Footer Placeholder 4">
            <a:extLst>
              <a:ext uri="{FF2B5EF4-FFF2-40B4-BE49-F238E27FC236}">
                <a16:creationId xmlns:a16="http://schemas.microsoft.com/office/drawing/2014/main" id="{D69B07F9-C696-8A44-AB9C-E9A5DF940C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48930-A4C2-4842-8444-6E49CBB006B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5869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DE03F-0246-8346-97FC-407BA349FA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6B62E-BDB9-164F-A86F-85D04E787C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BF3F4-D166-AB4D-9599-447412B69726}"/>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5" name="Footer Placeholder 4">
            <a:extLst>
              <a:ext uri="{FF2B5EF4-FFF2-40B4-BE49-F238E27FC236}">
                <a16:creationId xmlns:a16="http://schemas.microsoft.com/office/drawing/2014/main" id="{D67E91CC-51CF-4E45-88CA-B52AB34A9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25922-DD5A-8545-A5B4-8B53171C2CF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6603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8C69-A99B-1248-9E21-CDD5296BE4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F3EC77-7E5E-CF40-8B61-6266495E20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79298-2D63-2D49-B2F8-0733DECB6345}"/>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5" name="Footer Placeholder 4">
            <a:extLst>
              <a:ext uri="{FF2B5EF4-FFF2-40B4-BE49-F238E27FC236}">
                <a16:creationId xmlns:a16="http://schemas.microsoft.com/office/drawing/2014/main" id="{8EBD44C9-C0A0-7E49-A659-55863E5042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A206B-CFB8-9849-841A-52A2441B989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29847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91FF-41BB-7B41-92C7-AF53243C6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621B8F-09E1-E044-8336-5E266CCF38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7E484B-B3CA-B940-A709-8560FC496A28}"/>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5" name="Footer Placeholder 4">
            <a:extLst>
              <a:ext uri="{FF2B5EF4-FFF2-40B4-BE49-F238E27FC236}">
                <a16:creationId xmlns:a16="http://schemas.microsoft.com/office/drawing/2014/main" id="{36C62580-AFF8-B448-AD28-104F59EBA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FE9AA-319B-9D42-BD7A-B65FACB8852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915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8FBE1-9CC7-5942-A641-B6178A30B1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584124-D07E-7746-957C-61804D93C9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CE12A8-685F-C442-AEFB-22EF99D113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227933-1504-394C-8010-60F6A2CEDE84}"/>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6" name="Footer Placeholder 5">
            <a:extLst>
              <a:ext uri="{FF2B5EF4-FFF2-40B4-BE49-F238E27FC236}">
                <a16:creationId xmlns:a16="http://schemas.microsoft.com/office/drawing/2014/main" id="{42B29470-231D-4741-A417-7ACAF2C0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816D1F-494F-2C47-900B-7EF51BD2290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85559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111-F5D4-D346-A8E0-9CACDB5104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4D6A5-6CB9-A745-91B5-22BDEB1FA8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38C962-92D9-2743-9173-C50819607D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1DE20D-73CA-9A4C-9F31-1F2A3B47DF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F440AB-86E6-6C48-BE3C-871C15FF0F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9D99F1-19D9-1240-B5B9-122A76A6BF90}"/>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8" name="Footer Placeholder 7">
            <a:extLst>
              <a:ext uri="{FF2B5EF4-FFF2-40B4-BE49-F238E27FC236}">
                <a16:creationId xmlns:a16="http://schemas.microsoft.com/office/drawing/2014/main" id="{D4853AF0-A8EA-C841-AC99-71041ACC89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079DEE-957F-8847-84B6-8856EE40AA0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753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1AD2-EA5F-B344-AE73-CD63580B65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E6D4AD-6E42-BE46-ADBD-44AE7E922309}"/>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4" name="Footer Placeholder 3">
            <a:extLst>
              <a:ext uri="{FF2B5EF4-FFF2-40B4-BE49-F238E27FC236}">
                <a16:creationId xmlns:a16="http://schemas.microsoft.com/office/drawing/2014/main" id="{7746CB9F-B72B-A349-B396-A07248BABD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5FF60C-03B9-374B-86A2-E805E536634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7717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56173-FB24-E64F-B443-618C5B67C703}"/>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3" name="Footer Placeholder 2">
            <a:extLst>
              <a:ext uri="{FF2B5EF4-FFF2-40B4-BE49-F238E27FC236}">
                <a16:creationId xmlns:a16="http://schemas.microsoft.com/office/drawing/2014/main" id="{B64E59BD-9BD2-C745-8896-08FE393D8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4D0DA8-EFBC-1149-B0E1-F8D7F6CDDFD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3454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5EBC-AF19-AF4B-BF83-09F97D29B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EB6C63-92C5-CA40-8C50-F3C9BDB0ED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603C58-2A40-804F-8822-23795267E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218F97-B3D0-474F-A6BB-D25C27D6A62E}"/>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6" name="Footer Placeholder 5">
            <a:extLst>
              <a:ext uri="{FF2B5EF4-FFF2-40B4-BE49-F238E27FC236}">
                <a16:creationId xmlns:a16="http://schemas.microsoft.com/office/drawing/2014/main" id="{DF4A19DF-6D3A-C546-B9E2-CC483FD1D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DE9545-50AE-1B41-B66E-6EB93FE8734D}"/>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1982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9EA9-98A7-FE44-95CF-7D0F2E432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50D357-63C0-324E-A04C-69F5F2892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19B569-4ECF-D842-9663-A1A58F1FF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67FC05-161A-7F42-84C0-B8E3733E0B14}"/>
              </a:ext>
            </a:extLst>
          </p:cNvPr>
          <p:cNvSpPr>
            <a:spLocks noGrp="1"/>
          </p:cNvSpPr>
          <p:nvPr>
            <p:ph type="dt" sz="half" idx="10"/>
          </p:nvPr>
        </p:nvSpPr>
        <p:spPr/>
        <p:txBody>
          <a:bodyPr/>
          <a:lstStyle/>
          <a:p>
            <a:fld id="{846CE7D5-CF57-46EF-B807-FDD0502418D4}" type="datetimeFigureOut">
              <a:rPr lang="en-US" smtClean="0"/>
              <a:t>11/12/20</a:t>
            </a:fld>
            <a:endParaRPr lang="en-US"/>
          </a:p>
        </p:txBody>
      </p:sp>
      <p:sp>
        <p:nvSpPr>
          <p:cNvPr id="6" name="Footer Placeholder 5">
            <a:extLst>
              <a:ext uri="{FF2B5EF4-FFF2-40B4-BE49-F238E27FC236}">
                <a16:creationId xmlns:a16="http://schemas.microsoft.com/office/drawing/2014/main" id="{839FF45C-C0DD-AF40-9705-3917FFD438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45B440-3D49-5540-89E5-5C36FA40E00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9713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2A735D-A71B-C243-9644-C47AD515C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1F76A5-F605-6D41-8E48-14DEEE3C26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AD12C-F35E-AD42-87DE-EC63DF4C15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11/12/20</a:t>
            </a:fld>
            <a:endParaRPr lang="en-US"/>
          </a:p>
        </p:txBody>
      </p:sp>
      <p:sp>
        <p:nvSpPr>
          <p:cNvPr id="5" name="Footer Placeholder 4">
            <a:extLst>
              <a:ext uri="{FF2B5EF4-FFF2-40B4-BE49-F238E27FC236}">
                <a16:creationId xmlns:a16="http://schemas.microsoft.com/office/drawing/2014/main" id="{E19AF55F-D82E-0F4C-809B-26EF08F354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597554-6F8A-1743-9826-D0B3E90398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7188098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753309" y="1696281"/>
            <a:ext cx="3596636" cy="2975876"/>
          </a:xfrm>
        </p:spPr>
        <p:txBody>
          <a:bodyPr anchor="b">
            <a:normAutofit/>
          </a:bodyPr>
          <a:lstStyle/>
          <a:p>
            <a:pPr algn="r"/>
            <a:r>
              <a:rPr lang="en-US" sz="4800" dirty="0">
                <a:solidFill>
                  <a:srgbClr val="FF8AD8"/>
                </a:solidFill>
              </a:rPr>
              <a:t>Intro to Web Development</a:t>
            </a:r>
            <a:r>
              <a:rPr lang="en-US" sz="4800" b="1" dirty="0">
                <a:solidFill>
                  <a:srgbClr val="FF8AD8"/>
                </a:solidFill>
              </a:rPr>
              <a:t> </a:t>
            </a:r>
            <a:r>
              <a:rPr lang="en-US" sz="4800" dirty="0">
                <a:solidFill>
                  <a:srgbClr val="FF8AD8"/>
                </a:solidFill>
              </a:rPr>
              <a:t>with </a:t>
            </a:r>
            <a:br>
              <a:rPr lang="en-US" sz="4800" dirty="0">
                <a:solidFill>
                  <a:srgbClr val="FF8AD8"/>
                </a:solidFill>
              </a:rPr>
            </a:br>
            <a:r>
              <a:rPr lang="en-US" b="1" dirty="0" err="1">
                <a:solidFill>
                  <a:srgbClr val="FF8AD8"/>
                </a:solidFill>
              </a:rPr>
              <a:t>React.js</a:t>
            </a:r>
            <a:endParaRPr lang="en-US" b="1" dirty="0">
              <a:solidFill>
                <a:srgbClr val="FF8AD8"/>
              </a:solidFill>
            </a:endParaRPr>
          </a:p>
        </p:txBody>
      </p:sp>
      <p:cxnSp>
        <p:nvCxnSpPr>
          <p:cNvPr id="13" name="Straight Connector 1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59F66008-E846-4A4D-8E83-8C1C940977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7524" y="566916"/>
            <a:ext cx="6430855" cy="5724168"/>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3C0E-1C6F-A54E-91FC-D422F8AC6F92}"/>
              </a:ext>
            </a:extLst>
          </p:cNvPr>
          <p:cNvSpPr>
            <a:spLocks noGrp="1"/>
          </p:cNvSpPr>
          <p:nvPr>
            <p:ph type="title"/>
          </p:nvPr>
        </p:nvSpPr>
        <p:spPr>
          <a:xfrm>
            <a:off x="3452654" y="2628900"/>
            <a:ext cx="5286692" cy="1600200"/>
          </a:xfrm>
        </p:spPr>
        <p:txBody>
          <a:bodyPr anchor="ctr"/>
          <a:lstStyle/>
          <a:p>
            <a:pPr algn="ctr"/>
            <a:r>
              <a:rPr lang="en-US" dirty="0">
                <a:solidFill>
                  <a:schemeClr val="bg1"/>
                </a:solidFill>
              </a:rPr>
              <a:t>How do </a:t>
            </a:r>
            <a:r>
              <a:rPr lang="en-US" b="1" dirty="0">
                <a:solidFill>
                  <a:schemeClr val="bg1"/>
                </a:solidFill>
              </a:rPr>
              <a:t>web browsers</a:t>
            </a:r>
            <a:r>
              <a:rPr lang="en-US" dirty="0">
                <a:solidFill>
                  <a:schemeClr val="bg1"/>
                </a:solidFill>
              </a:rPr>
              <a:t> work?</a:t>
            </a:r>
          </a:p>
        </p:txBody>
      </p:sp>
    </p:spTree>
    <p:extLst>
      <p:ext uri="{BB962C8B-B14F-4D97-AF65-F5344CB8AC3E}">
        <p14:creationId xmlns:p14="http://schemas.microsoft.com/office/powerpoint/2010/main" val="91044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514" name="Group 513">
            <a:extLst>
              <a:ext uri="{FF2B5EF4-FFF2-40B4-BE49-F238E27FC236}">
                <a16:creationId xmlns:a16="http://schemas.microsoft.com/office/drawing/2014/main" id="{10493A8B-9524-5145-BE60-DFC9CC366DD1}"/>
              </a:ext>
            </a:extLst>
          </p:cNvPr>
          <p:cNvGrpSpPr/>
          <p:nvPr/>
        </p:nvGrpSpPr>
        <p:grpSpPr>
          <a:xfrm>
            <a:off x="3225319" y="494130"/>
            <a:ext cx="816992" cy="912703"/>
            <a:chOff x="3633892" y="4669955"/>
            <a:chExt cx="816992" cy="912703"/>
          </a:xfrm>
        </p:grpSpPr>
        <p:sp>
          <p:nvSpPr>
            <p:cNvPr id="4" name="Freeform 3">
              <a:extLst>
                <a:ext uri="{FF2B5EF4-FFF2-40B4-BE49-F238E27FC236}">
                  <a16:creationId xmlns:a16="http://schemas.microsoft.com/office/drawing/2014/main" id="{73E14EF6-3FCD-9443-9C37-95D6E13EA76F}"/>
                </a:ext>
              </a:extLst>
            </p:cNvPr>
            <p:cNvSpPr/>
            <p:nvPr/>
          </p:nvSpPr>
          <p:spPr>
            <a:xfrm>
              <a:off x="3948434" y="4669955"/>
              <a:ext cx="502450" cy="625674"/>
            </a:xfrm>
            <a:custGeom>
              <a:avLst/>
              <a:gdLst>
                <a:gd name="connsiteX0" fmla="*/ -58 w 672186"/>
                <a:gd name="connsiteY0" fmla="*/ 720012 h 837037"/>
                <a:gd name="connsiteX1" fmla="*/ 86288 w 672186"/>
                <a:gd name="connsiteY1" fmla="*/ 720012 h 837037"/>
                <a:gd name="connsiteX2" fmla="*/ 86288 w 672186"/>
                <a:gd name="connsiteY2" fmla="*/ 784043 h 837037"/>
                <a:gd name="connsiteX3" fmla="*/ -58 w 672186"/>
                <a:gd name="connsiteY3" fmla="*/ 784043 h 837037"/>
                <a:gd name="connsiteX4" fmla="*/ -58 w 672186"/>
                <a:gd name="connsiteY4" fmla="*/ 720012 h 837037"/>
                <a:gd name="connsiteX5" fmla="*/ 328932 w 672186"/>
                <a:gd name="connsiteY5" fmla="*/ -100 h 837037"/>
                <a:gd name="connsiteX6" fmla="*/ 672129 w 672186"/>
                <a:gd name="connsiteY6" fmla="*/ -100 h 837037"/>
                <a:gd name="connsiteX7" fmla="*/ 672129 w 672186"/>
                <a:gd name="connsiteY7" fmla="*/ 836937 h 837037"/>
                <a:gd name="connsiteX8" fmla="*/ 328932 w 672186"/>
                <a:gd name="connsiteY8" fmla="*/ 836937 h 837037"/>
                <a:gd name="connsiteX9" fmla="*/ 328932 w 672186"/>
                <a:gd name="connsiteY9" fmla="*/ -100 h 83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186" h="837037">
                  <a:moveTo>
                    <a:pt x="-58" y="720012"/>
                  </a:moveTo>
                  <a:lnTo>
                    <a:pt x="86288" y="720012"/>
                  </a:lnTo>
                  <a:lnTo>
                    <a:pt x="86288" y="784043"/>
                  </a:lnTo>
                  <a:lnTo>
                    <a:pt x="-58" y="784043"/>
                  </a:lnTo>
                  <a:lnTo>
                    <a:pt x="-58" y="720012"/>
                  </a:lnTo>
                  <a:close/>
                  <a:moveTo>
                    <a:pt x="328932" y="-100"/>
                  </a:moveTo>
                  <a:lnTo>
                    <a:pt x="672129" y="-100"/>
                  </a:lnTo>
                  <a:lnTo>
                    <a:pt x="672129" y="836937"/>
                  </a:lnTo>
                  <a:lnTo>
                    <a:pt x="328932" y="836937"/>
                  </a:lnTo>
                  <a:lnTo>
                    <a:pt x="328932" y="-100"/>
                  </a:lnTo>
                  <a:close/>
                </a:path>
              </a:pathLst>
            </a:custGeom>
            <a:solidFill>
              <a:srgbClr val="29AAE1"/>
            </a:solidFill>
            <a:ln w="5464"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920707B8-3301-3C44-8E23-CE03E3B3456C}"/>
                </a:ext>
              </a:extLst>
            </p:cNvPr>
            <p:cNvSpPr/>
            <p:nvPr/>
          </p:nvSpPr>
          <p:spPr>
            <a:xfrm>
              <a:off x="3637977" y="4775349"/>
              <a:ext cx="678921" cy="433614"/>
            </a:xfrm>
            <a:custGeom>
              <a:avLst/>
              <a:gdLst>
                <a:gd name="connsiteX0" fmla="*/ -58 w 908272"/>
                <a:gd name="connsiteY0" fmla="*/ -45 h 580096"/>
                <a:gd name="connsiteX1" fmla="*/ 908215 w 908272"/>
                <a:gd name="connsiteY1" fmla="*/ -45 h 580096"/>
                <a:gd name="connsiteX2" fmla="*/ 908215 w 908272"/>
                <a:gd name="connsiteY2" fmla="*/ 579996 h 580096"/>
                <a:gd name="connsiteX3" fmla="*/ -58 w 908272"/>
                <a:gd name="connsiteY3" fmla="*/ 579996 h 580096"/>
                <a:gd name="connsiteX4" fmla="*/ -58 w 908272"/>
                <a:gd name="connsiteY4" fmla="*/ -100 h 58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272" h="580096">
                  <a:moveTo>
                    <a:pt x="-58" y="-45"/>
                  </a:moveTo>
                  <a:lnTo>
                    <a:pt x="908215" y="-45"/>
                  </a:lnTo>
                  <a:lnTo>
                    <a:pt x="908215" y="579996"/>
                  </a:lnTo>
                  <a:lnTo>
                    <a:pt x="-58" y="579996"/>
                  </a:lnTo>
                  <a:lnTo>
                    <a:pt x="-58" y="-100"/>
                  </a:lnTo>
                  <a:close/>
                </a:path>
              </a:pathLst>
            </a:custGeom>
            <a:solidFill>
              <a:srgbClr val="29AAE1"/>
            </a:solidFill>
            <a:ln w="5464"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6C9F6B9C-439B-B04C-904C-CAC77DAE8682}"/>
                </a:ext>
              </a:extLst>
            </p:cNvPr>
            <p:cNvSpPr/>
            <p:nvPr/>
          </p:nvSpPr>
          <p:spPr>
            <a:xfrm>
              <a:off x="3669023" y="4801749"/>
              <a:ext cx="619280" cy="387751"/>
            </a:xfrm>
            <a:custGeom>
              <a:avLst/>
              <a:gdLst>
                <a:gd name="connsiteX0" fmla="*/ -58 w 828484"/>
                <a:gd name="connsiteY0" fmla="*/ -100 h 518740"/>
                <a:gd name="connsiteX1" fmla="*/ 828427 w 828484"/>
                <a:gd name="connsiteY1" fmla="*/ -100 h 518740"/>
                <a:gd name="connsiteX2" fmla="*/ 828427 w 828484"/>
                <a:gd name="connsiteY2" fmla="*/ 518640 h 518740"/>
                <a:gd name="connsiteX3" fmla="*/ -58 w 828484"/>
                <a:gd name="connsiteY3" fmla="*/ 518640 h 518740"/>
                <a:gd name="connsiteX4" fmla="*/ -58 w 828484"/>
                <a:gd name="connsiteY4" fmla="*/ -100 h 51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84" h="518740">
                  <a:moveTo>
                    <a:pt x="-58" y="-100"/>
                  </a:moveTo>
                  <a:lnTo>
                    <a:pt x="828427" y="-100"/>
                  </a:lnTo>
                  <a:lnTo>
                    <a:pt x="828427" y="518640"/>
                  </a:lnTo>
                  <a:lnTo>
                    <a:pt x="-58" y="518640"/>
                  </a:lnTo>
                  <a:lnTo>
                    <a:pt x="-58" y="-100"/>
                  </a:lnTo>
                  <a:close/>
                </a:path>
              </a:pathLst>
            </a:custGeom>
            <a:solidFill>
              <a:srgbClr val="FFFFFF">
                <a:alpha val="98000"/>
              </a:srgbClr>
            </a:solidFill>
            <a:ln w="546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47CED4D1-99BC-9145-A47E-1ED62C68B0C1}"/>
                </a:ext>
              </a:extLst>
            </p:cNvPr>
            <p:cNvSpPr/>
            <p:nvPr/>
          </p:nvSpPr>
          <p:spPr>
            <a:xfrm>
              <a:off x="3633892" y="5259559"/>
              <a:ext cx="649509" cy="103353"/>
            </a:xfrm>
            <a:custGeom>
              <a:avLst/>
              <a:gdLst>
                <a:gd name="connsiteX0" fmla="*/ 41476 w 868924"/>
                <a:gd name="connsiteY0" fmla="*/ -100 h 138268"/>
                <a:gd name="connsiteX1" fmla="*/ 868867 w 868924"/>
                <a:gd name="connsiteY1" fmla="*/ -100 h 138268"/>
                <a:gd name="connsiteX2" fmla="*/ 828427 w 868924"/>
                <a:gd name="connsiteY2" fmla="*/ 138169 h 138268"/>
                <a:gd name="connsiteX3" fmla="*/ -58 w 868924"/>
                <a:gd name="connsiteY3" fmla="*/ 138169 h 138268"/>
                <a:gd name="connsiteX4" fmla="*/ 41476 w 868924"/>
                <a:gd name="connsiteY4" fmla="*/ -100 h 13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24" h="138268">
                  <a:moveTo>
                    <a:pt x="41476" y="-100"/>
                  </a:moveTo>
                  <a:lnTo>
                    <a:pt x="868867" y="-100"/>
                  </a:lnTo>
                  <a:lnTo>
                    <a:pt x="828427" y="138169"/>
                  </a:lnTo>
                  <a:lnTo>
                    <a:pt x="-58" y="138169"/>
                  </a:lnTo>
                  <a:lnTo>
                    <a:pt x="41476" y="-100"/>
                  </a:lnTo>
                  <a:close/>
                </a:path>
              </a:pathLst>
            </a:custGeom>
            <a:solidFill>
              <a:srgbClr val="29AAE1"/>
            </a:solidFill>
            <a:ln w="546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3BCB84D5-5526-E343-9B75-77D602E6C484}"/>
                </a:ext>
              </a:extLst>
            </p:cNvPr>
            <p:cNvSpPr/>
            <p:nvPr/>
          </p:nvSpPr>
          <p:spPr>
            <a:xfrm>
              <a:off x="3660853" y="5256090"/>
              <a:ext cx="686273" cy="107515"/>
            </a:xfrm>
            <a:custGeom>
              <a:avLst/>
              <a:gdLst>
                <a:gd name="connsiteX0" fmla="*/ -58 w 918108"/>
                <a:gd name="connsiteY0" fmla="*/ -100 h 143836"/>
                <a:gd name="connsiteX1" fmla="*/ 847007 w 918108"/>
                <a:gd name="connsiteY1" fmla="*/ -100 h 143836"/>
                <a:gd name="connsiteX2" fmla="*/ 918051 w 918108"/>
                <a:gd name="connsiteY2" fmla="*/ 143737 h 143836"/>
                <a:gd name="connsiteX3" fmla="*/ 70987 w 918108"/>
                <a:gd name="connsiteY3" fmla="*/ 143737 h 143836"/>
                <a:gd name="connsiteX4" fmla="*/ -58 w 918108"/>
                <a:gd name="connsiteY4" fmla="*/ -100 h 143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108" h="143836">
                  <a:moveTo>
                    <a:pt x="-58" y="-100"/>
                  </a:moveTo>
                  <a:lnTo>
                    <a:pt x="847007" y="-100"/>
                  </a:lnTo>
                  <a:lnTo>
                    <a:pt x="918051" y="143737"/>
                  </a:lnTo>
                  <a:lnTo>
                    <a:pt x="70987" y="143737"/>
                  </a:lnTo>
                  <a:lnTo>
                    <a:pt x="-58" y="-100"/>
                  </a:lnTo>
                  <a:close/>
                </a:path>
              </a:pathLst>
            </a:custGeom>
            <a:solidFill>
              <a:srgbClr val="29AAE1"/>
            </a:solidFill>
            <a:ln w="546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7DB568A-58E5-6143-9834-88CF62EC4A8F}"/>
                </a:ext>
              </a:extLst>
            </p:cNvPr>
            <p:cNvSpPr/>
            <p:nvPr/>
          </p:nvSpPr>
          <p:spPr>
            <a:xfrm>
              <a:off x="3751539" y="5272045"/>
              <a:ext cx="445260" cy="85319"/>
            </a:xfrm>
            <a:custGeom>
              <a:avLst/>
              <a:gdLst>
                <a:gd name="connsiteX0" fmla="*/ 166077 w 595677"/>
                <a:gd name="connsiteY0" fmla="*/ 85274 h 114141"/>
                <a:gd name="connsiteX1" fmla="*/ 467741 w 595677"/>
                <a:gd name="connsiteY1" fmla="*/ 85274 h 114141"/>
                <a:gd name="connsiteX2" fmla="*/ 467741 w 595677"/>
                <a:gd name="connsiteY2" fmla="*/ 114041 h 114141"/>
                <a:gd name="connsiteX3" fmla="*/ 166077 w 595677"/>
                <a:gd name="connsiteY3" fmla="*/ 114041 h 114141"/>
                <a:gd name="connsiteX4" fmla="*/ 166077 w 595677"/>
                <a:gd name="connsiteY4" fmla="*/ 85274 h 114141"/>
                <a:gd name="connsiteX5" fmla="*/ -58 w 595677"/>
                <a:gd name="connsiteY5" fmla="*/ 828 h 114141"/>
                <a:gd name="connsiteX6" fmla="*/ 22895 w 595677"/>
                <a:gd name="connsiteY6" fmla="*/ 828 h 114141"/>
                <a:gd name="connsiteX7" fmla="*/ 22895 w 595677"/>
                <a:gd name="connsiteY7" fmla="*/ 19388 h 114141"/>
                <a:gd name="connsiteX8" fmla="*/ -58 w 595677"/>
                <a:gd name="connsiteY8" fmla="*/ 19388 h 114141"/>
                <a:gd name="connsiteX9" fmla="*/ -58 w 595677"/>
                <a:gd name="connsiteY9" fmla="*/ 828 h 114141"/>
                <a:gd name="connsiteX10" fmla="*/ 39290 w 595677"/>
                <a:gd name="connsiteY10" fmla="*/ 1756 h 114141"/>
                <a:gd name="connsiteX11" fmla="*/ 62243 w 595677"/>
                <a:gd name="connsiteY11" fmla="*/ 1756 h 114141"/>
                <a:gd name="connsiteX12" fmla="*/ 62243 w 595677"/>
                <a:gd name="connsiteY12" fmla="*/ 20315 h 114141"/>
                <a:gd name="connsiteX13" fmla="*/ 39290 w 595677"/>
                <a:gd name="connsiteY13" fmla="*/ 20315 h 114141"/>
                <a:gd name="connsiteX14" fmla="*/ 39290 w 595677"/>
                <a:gd name="connsiteY14" fmla="*/ 1756 h 114141"/>
                <a:gd name="connsiteX15" fmla="*/ 90660 w 595677"/>
                <a:gd name="connsiteY15" fmla="*/ 35163 h 114141"/>
                <a:gd name="connsiteX16" fmla="*/ 112520 w 595677"/>
                <a:gd name="connsiteY16" fmla="*/ 35163 h 114141"/>
                <a:gd name="connsiteX17" fmla="*/ 112520 w 595677"/>
                <a:gd name="connsiteY17" fmla="*/ 53723 h 114141"/>
                <a:gd name="connsiteX18" fmla="*/ 90660 w 595677"/>
                <a:gd name="connsiteY18" fmla="*/ 53723 h 114141"/>
                <a:gd name="connsiteX19" fmla="*/ 90660 w 595677"/>
                <a:gd name="connsiteY19" fmla="*/ 35163 h 114141"/>
                <a:gd name="connsiteX20" fmla="*/ 81917 w 595677"/>
                <a:gd name="connsiteY20" fmla="*/ -100 h 114141"/>
                <a:gd name="connsiteX21" fmla="*/ 104869 w 595677"/>
                <a:gd name="connsiteY21" fmla="*/ -100 h 114141"/>
                <a:gd name="connsiteX22" fmla="*/ 104869 w 595677"/>
                <a:gd name="connsiteY22" fmla="*/ 18460 h 114141"/>
                <a:gd name="connsiteX23" fmla="*/ 81917 w 595677"/>
                <a:gd name="connsiteY23" fmla="*/ 18460 h 114141"/>
                <a:gd name="connsiteX24" fmla="*/ 81917 w 595677"/>
                <a:gd name="connsiteY24" fmla="*/ -100 h 114141"/>
                <a:gd name="connsiteX25" fmla="*/ 120171 w 595677"/>
                <a:gd name="connsiteY25" fmla="*/ 828 h 114141"/>
                <a:gd name="connsiteX26" fmla="*/ 143124 w 595677"/>
                <a:gd name="connsiteY26" fmla="*/ 828 h 114141"/>
                <a:gd name="connsiteX27" fmla="*/ 143124 w 595677"/>
                <a:gd name="connsiteY27" fmla="*/ 19388 h 114141"/>
                <a:gd name="connsiteX28" fmla="*/ 120171 w 595677"/>
                <a:gd name="connsiteY28" fmla="*/ 19388 h 114141"/>
                <a:gd name="connsiteX29" fmla="*/ 120171 w 595677"/>
                <a:gd name="connsiteY29" fmla="*/ 828 h 114141"/>
                <a:gd name="connsiteX30" fmla="*/ 158426 w 595677"/>
                <a:gd name="connsiteY30" fmla="*/ -100 h 114141"/>
                <a:gd name="connsiteX31" fmla="*/ 180285 w 595677"/>
                <a:gd name="connsiteY31" fmla="*/ -100 h 114141"/>
                <a:gd name="connsiteX32" fmla="*/ 180285 w 595677"/>
                <a:gd name="connsiteY32" fmla="*/ 18460 h 114141"/>
                <a:gd name="connsiteX33" fmla="*/ 158426 w 595677"/>
                <a:gd name="connsiteY33" fmla="*/ 18460 h 114141"/>
                <a:gd name="connsiteX34" fmla="*/ 158426 w 595677"/>
                <a:gd name="connsiteY34" fmla="*/ -100 h 114141"/>
                <a:gd name="connsiteX35" fmla="*/ 391232 w 595677"/>
                <a:gd name="connsiteY35" fmla="*/ 2684 h 114141"/>
                <a:gd name="connsiteX36" fmla="*/ 414185 w 595677"/>
                <a:gd name="connsiteY36" fmla="*/ 2684 h 114141"/>
                <a:gd name="connsiteX37" fmla="*/ 414185 w 595677"/>
                <a:gd name="connsiteY37" fmla="*/ 21244 h 114141"/>
                <a:gd name="connsiteX38" fmla="*/ 391232 w 595677"/>
                <a:gd name="connsiteY38" fmla="*/ 21244 h 114141"/>
                <a:gd name="connsiteX39" fmla="*/ 391232 w 595677"/>
                <a:gd name="connsiteY39" fmla="*/ 2684 h 114141"/>
                <a:gd name="connsiteX40" fmla="*/ 426207 w 595677"/>
                <a:gd name="connsiteY40" fmla="*/ 2684 h 114141"/>
                <a:gd name="connsiteX41" fmla="*/ 448067 w 595677"/>
                <a:gd name="connsiteY41" fmla="*/ 2684 h 114141"/>
                <a:gd name="connsiteX42" fmla="*/ 448067 w 595677"/>
                <a:gd name="connsiteY42" fmla="*/ 21244 h 114141"/>
                <a:gd name="connsiteX43" fmla="*/ 426207 w 595677"/>
                <a:gd name="connsiteY43" fmla="*/ 21244 h 114141"/>
                <a:gd name="connsiteX44" fmla="*/ 426207 w 595677"/>
                <a:gd name="connsiteY44" fmla="*/ 2684 h 114141"/>
                <a:gd name="connsiteX45" fmla="*/ 457904 w 595677"/>
                <a:gd name="connsiteY45" fmla="*/ 2684 h 114141"/>
                <a:gd name="connsiteX46" fmla="*/ 480857 w 595677"/>
                <a:gd name="connsiteY46" fmla="*/ 2684 h 114141"/>
                <a:gd name="connsiteX47" fmla="*/ 480857 w 595677"/>
                <a:gd name="connsiteY47" fmla="*/ 21244 h 114141"/>
                <a:gd name="connsiteX48" fmla="*/ 457904 w 595677"/>
                <a:gd name="connsiteY48" fmla="*/ 21244 h 114141"/>
                <a:gd name="connsiteX49" fmla="*/ 457904 w 595677"/>
                <a:gd name="connsiteY49" fmla="*/ 2684 h 114141"/>
                <a:gd name="connsiteX50" fmla="*/ 496159 w 595677"/>
                <a:gd name="connsiteY50" fmla="*/ 2684 h 114141"/>
                <a:gd name="connsiteX51" fmla="*/ 519111 w 595677"/>
                <a:gd name="connsiteY51" fmla="*/ 2684 h 114141"/>
                <a:gd name="connsiteX52" fmla="*/ 519111 w 595677"/>
                <a:gd name="connsiteY52" fmla="*/ 21244 h 114141"/>
                <a:gd name="connsiteX53" fmla="*/ 496159 w 595677"/>
                <a:gd name="connsiteY53" fmla="*/ 21244 h 114141"/>
                <a:gd name="connsiteX54" fmla="*/ 496159 w 595677"/>
                <a:gd name="connsiteY54" fmla="*/ 2684 h 114141"/>
                <a:gd name="connsiteX55" fmla="*/ 532227 w 595677"/>
                <a:gd name="connsiteY55" fmla="*/ 2684 h 114141"/>
                <a:gd name="connsiteX56" fmla="*/ 554087 w 595677"/>
                <a:gd name="connsiteY56" fmla="*/ 2684 h 114141"/>
                <a:gd name="connsiteX57" fmla="*/ 554087 w 595677"/>
                <a:gd name="connsiteY57" fmla="*/ 21244 h 114141"/>
                <a:gd name="connsiteX58" fmla="*/ 532227 w 595677"/>
                <a:gd name="connsiteY58" fmla="*/ 21244 h 114141"/>
                <a:gd name="connsiteX59" fmla="*/ 532227 w 595677"/>
                <a:gd name="connsiteY59" fmla="*/ 2684 h 114141"/>
                <a:gd name="connsiteX60" fmla="*/ 489601 w 595677"/>
                <a:gd name="connsiteY60" fmla="*/ 33307 h 114141"/>
                <a:gd name="connsiteX61" fmla="*/ 512553 w 595677"/>
                <a:gd name="connsiteY61" fmla="*/ 33307 h 114141"/>
                <a:gd name="connsiteX62" fmla="*/ 512553 w 595677"/>
                <a:gd name="connsiteY62" fmla="*/ 51867 h 114141"/>
                <a:gd name="connsiteX63" fmla="*/ 489601 w 595677"/>
                <a:gd name="connsiteY63" fmla="*/ 51867 h 114141"/>
                <a:gd name="connsiteX64" fmla="*/ 489601 w 595677"/>
                <a:gd name="connsiteY64" fmla="*/ 33307 h 114141"/>
                <a:gd name="connsiteX65" fmla="*/ 572668 w 595677"/>
                <a:gd name="connsiteY65" fmla="*/ 2684 h 114141"/>
                <a:gd name="connsiteX66" fmla="*/ 595620 w 595677"/>
                <a:gd name="connsiteY66" fmla="*/ 2684 h 114141"/>
                <a:gd name="connsiteX67" fmla="*/ 595620 w 595677"/>
                <a:gd name="connsiteY67" fmla="*/ 21244 h 114141"/>
                <a:gd name="connsiteX68" fmla="*/ 572668 w 595677"/>
                <a:gd name="connsiteY68" fmla="*/ 21244 h 114141"/>
                <a:gd name="connsiteX69" fmla="*/ 572668 w 595677"/>
                <a:gd name="connsiteY69" fmla="*/ 2684 h 114141"/>
                <a:gd name="connsiteX70" fmla="*/ 132194 w 595677"/>
                <a:gd name="connsiteY70" fmla="*/ 34235 h 114141"/>
                <a:gd name="connsiteX71" fmla="*/ 155147 w 595677"/>
                <a:gd name="connsiteY71" fmla="*/ 34235 h 114141"/>
                <a:gd name="connsiteX72" fmla="*/ 155147 w 595677"/>
                <a:gd name="connsiteY72" fmla="*/ 52795 h 114141"/>
                <a:gd name="connsiteX73" fmla="*/ 132194 w 595677"/>
                <a:gd name="connsiteY73" fmla="*/ 52795 h 114141"/>
                <a:gd name="connsiteX74" fmla="*/ 132194 w 595677"/>
                <a:gd name="connsiteY74" fmla="*/ 34235 h 114141"/>
                <a:gd name="connsiteX75" fmla="*/ 175913 w 595677"/>
                <a:gd name="connsiteY75" fmla="*/ 34235 h 114141"/>
                <a:gd name="connsiteX76" fmla="*/ 197773 w 595677"/>
                <a:gd name="connsiteY76" fmla="*/ 34235 h 114141"/>
                <a:gd name="connsiteX77" fmla="*/ 197773 w 595677"/>
                <a:gd name="connsiteY77" fmla="*/ 52795 h 114141"/>
                <a:gd name="connsiteX78" fmla="*/ 175913 w 595677"/>
                <a:gd name="connsiteY78" fmla="*/ 52795 h 114141"/>
                <a:gd name="connsiteX79" fmla="*/ 175913 w 595677"/>
                <a:gd name="connsiteY79" fmla="*/ 34235 h 114141"/>
                <a:gd name="connsiteX80" fmla="*/ 454625 w 595677"/>
                <a:gd name="connsiteY80" fmla="*/ 32325 h 114141"/>
                <a:gd name="connsiteX81" fmla="*/ 474299 w 595677"/>
                <a:gd name="connsiteY81" fmla="*/ 32325 h 114141"/>
                <a:gd name="connsiteX82" fmla="*/ 474299 w 595677"/>
                <a:gd name="connsiteY82" fmla="*/ 50884 h 114141"/>
                <a:gd name="connsiteX83" fmla="*/ 454625 w 595677"/>
                <a:gd name="connsiteY83" fmla="*/ 50884 h 114141"/>
                <a:gd name="connsiteX84" fmla="*/ 454625 w 595677"/>
                <a:gd name="connsiteY84" fmla="*/ 32325 h 114141"/>
                <a:gd name="connsiteX85" fmla="*/ 416371 w 595677"/>
                <a:gd name="connsiteY85" fmla="*/ 32325 h 114141"/>
                <a:gd name="connsiteX86" fmla="*/ 438230 w 595677"/>
                <a:gd name="connsiteY86" fmla="*/ 32325 h 114141"/>
                <a:gd name="connsiteX87" fmla="*/ 438230 w 595677"/>
                <a:gd name="connsiteY87" fmla="*/ 50884 h 114141"/>
                <a:gd name="connsiteX88" fmla="*/ 416371 w 595677"/>
                <a:gd name="connsiteY88" fmla="*/ 50884 h 114141"/>
                <a:gd name="connsiteX89" fmla="*/ 416371 w 595677"/>
                <a:gd name="connsiteY89" fmla="*/ 32325 h 114141"/>
                <a:gd name="connsiteX90" fmla="*/ 199959 w 595677"/>
                <a:gd name="connsiteY90" fmla="*/ 828 h 114141"/>
                <a:gd name="connsiteX91" fmla="*/ 221819 w 595677"/>
                <a:gd name="connsiteY91" fmla="*/ 828 h 114141"/>
                <a:gd name="connsiteX92" fmla="*/ 221819 w 595677"/>
                <a:gd name="connsiteY92" fmla="*/ 19388 h 114141"/>
                <a:gd name="connsiteX93" fmla="*/ 199959 w 595677"/>
                <a:gd name="connsiteY93" fmla="*/ 19388 h 114141"/>
                <a:gd name="connsiteX94" fmla="*/ 199959 w 595677"/>
                <a:gd name="connsiteY94" fmla="*/ 828 h 114141"/>
                <a:gd name="connsiteX95" fmla="*/ 241493 w 595677"/>
                <a:gd name="connsiteY95" fmla="*/ 1756 h 114141"/>
                <a:gd name="connsiteX96" fmla="*/ 264445 w 595677"/>
                <a:gd name="connsiteY96" fmla="*/ 1756 h 114141"/>
                <a:gd name="connsiteX97" fmla="*/ 264445 w 595677"/>
                <a:gd name="connsiteY97" fmla="*/ 20315 h 114141"/>
                <a:gd name="connsiteX98" fmla="*/ 241493 w 595677"/>
                <a:gd name="connsiteY98" fmla="*/ 20315 h 114141"/>
                <a:gd name="connsiteX99" fmla="*/ 241493 w 595677"/>
                <a:gd name="connsiteY99" fmla="*/ 1756 h 114141"/>
                <a:gd name="connsiteX100" fmla="*/ 280840 w 595677"/>
                <a:gd name="connsiteY100" fmla="*/ 828 h 114141"/>
                <a:gd name="connsiteX101" fmla="*/ 303793 w 595677"/>
                <a:gd name="connsiteY101" fmla="*/ 828 h 114141"/>
                <a:gd name="connsiteX102" fmla="*/ 303793 w 595677"/>
                <a:gd name="connsiteY102" fmla="*/ 19388 h 114141"/>
                <a:gd name="connsiteX103" fmla="*/ 280840 w 595677"/>
                <a:gd name="connsiteY103" fmla="*/ 19388 h 114141"/>
                <a:gd name="connsiteX104" fmla="*/ 280840 w 595677"/>
                <a:gd name="connsiteY104" fmla="*/ 828 h 114141"/>
                <a:gd name="connsiteX105" fmla="*/ 324560 w 595677"/>
                <a:gd name="connsiteY105" fmla="*/ 828 h 114141"/>
                <a:gd name="connsiteX106" fmla="*/ 346419 w 595677"/>
                <a:gd name="connsiteY106" fmla="*/ 828 h 114141"/>
                <a:gd name="connsiteX107" fmla="*/ 346419 w 595677"/>
                <a:gd name="connsiteY107" fmla="*/ 19388 h 114141"/>
                <a:gd name="connsiteX108" fmla="*/ 324560 w 595677"/>
                <a:gd name="connsiteY108" fmla="*/ 19388 h 114141"/>
                <a:gd name="connsiteX109" fmla="*/ 324560 w 595677"/>
                <a:gd name="connsiteY109" fmla="*/ 828 h 114141"/>
                <a:gd name="connsiteX110" fmla="*/ 359535 w 595677"/>
                <a:gd name="connsiteY110" fmla="*/ 1756 h 114141"/>
                <a:gd name="connsiteX111" fmla="*/ 382488 w 595677"/>
                <a:gd name="connsiteY111" fmla="*/ 1756 h 114141"/>
                <a:gd name="connsiteX112" fmla="*/ 382488 w 595677"/>
                <a:gd name="connsiteY112" fmla="*/ 20315 h 114141"/>
                <a:gd name="connsiteX113" fmla="*/ 359535 w 595677"/>
                <a:gd name="connsiteY113" fmla="*/ 20315 h 114141"/>
                <a:gd name="connsiteX114" fmla="*/ 359535 w 595677"/>
                <a:gd name="connsiteY114" fmla="*/ 1756 h 114141"/>
                <a:gd name="connsiteX115" fmla="*/ 214168 w 595677"/>
                <a:gd name="connsiteY115" fmla="*/ 33307 h 114141"/>
                <a:gd name="connsiteX116" fmla="*/ 236028 w 595677"/>
                <a:gd name="connsiteY116" fmla="*/ 33307 h 114141"/>
                <a:gd name="connsiteX117" fmla="*/ 236028 w 595677"/>
                <a:gd name="connsiteY117" fmla="*/ 51867 h 114141"/>
                <a:gd name="connsiteX118" fmla="*/ 214168 w 595677"/>
                <a:gd name="connsiteY118" fmla="*/ 51867 h 114141"/>
                <a:gd name="connsiteX119" fmla="*/ 214168 w 595677"/>
                <a:gd name="connsiteY119" fmla="*/ 33307 h 114141"/>
                <a:gd name="connsiteX120" fmla="*/ 255702 w 595677"/>
                <a:gd name="connsiteY120" fmla="*/ 33307 h 114141"/>
                <a:gd name="connsiteX121" fmla="*/ 278654 w 595677"/>
                <a:gd name="connsiteY121" fmla="*/ 33307 h 114141"/>
                <a:gd name="connsiteX122" fmla="*/ 278654 w 595677"/>
                <a:gd name="connsiteY122" fmla="*/ 51867 h 114141"/>
                <a:gd name="connsiteX123" fmla="*/ 255702 w 595677"/>
                <a:gd name="connsiteY123" fmla="*/ 51867 h 114141"/>
                <a:gd name="connsiteX124" fmla="*/ 255702 w 595677"/>
                <a:gd name="connsiteY124" fmla="*/ 33307 h 114141"/>
                <a:gd name="connsiteX125" fmla="*/ 296142 w 595677"/>
                <a:gd name="connsiteY125" fmla="*/ 34235 h 114141"/>
                <a:gd name="connsiteX126" fmla="*/ 318002 w 595677"/>
                <a:gd name="connsiteY126" fmla="*/ 34235 h 114141"/>
                <a:gd name="connsiteX127" fmla="*/ 318002 w 595677"/>
                <a:gd name="connsiteY127" fmla="*/ 52795 h 114141"/>
                <a:gd name="connsiteX128" fmla="*/ 296142 w 595677"/>
                <a:gd name="connsiteY128" fmla="*/ 52795 h 114141"/>
                <a:gd name="connsiteX129" fmla="*/ 296142 w 595677"/>
                <a:gd name="connsiteY129" fmla="*/ 34235 h 114141"/>
                <a:gd name="connsiteX130" fmla="*/ 334397 w 595677"/>
                <a:gd name="connsiteY130" fmla="*/ 34235 h 114141"/>
                <a:gd name="connsiteX131" fmla="*/ 357349 w 595677"/>
                <a:gd name="connsiteY131" fmla="*/ 34235 h 114141"/>
                <a:gd name="connsiteX132" fmla="*/ 357349 w 595677"/>
                <a:gd name="connsiteY132" fmla="*/ 52795 h 114141"/>
                <a:gd name="connsiteX133" fmla="*/ 334397 w 595677"/>
                <a:gd name="connsiteY133" fmla="*/ 52795 h 114141"/>
                <a:gd name="connsiteX134" fmla="*/ 334397 w 595677"/>
                <a:gd name="connsiteY134" fmla="*/ 34235 h 114141"/>
                <a:gd name="connsiteX135" fmla="*/ 374837 w 595677"/>
                <a:gd name="connsiteY135" fmla="*/ 32325 h 114141"/>
                <a:gd name="connsiteX136" fmla="*/ 396697 w 595677"/>
                <a:gd name="connsiteY136" fmla="*/ 32325 h 114141"/>
                <a:gd name="connsiteX137" fmla="*/ 396697 w 595677"/>
                <a:gd name="connsiteY137" fmla="*/ 50884 h 114141"/>
                <a:gd name="connsiteX138" fmla="*/ 374837 w 595677"/>
                <a:gd name="connsiteY138" fmla="*/ 50884 h 114141"/>
                <a:gd name="connsiteX139" fmla="*/ 374837 w 595677"/>
                <a:gd name="connsiteY139" fmla="*/ 32325 h 11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95677" h="114141">
                  <a:moveTo>
                    <a:pt x="166077" y="85274"/>
                  </a:moveTo>
                  <a:lnTo>
                    <a:pt x="467741" y="85274"/>
                  </a:lnTo>
                  <a:lnTo>
                    <a:pt x="467741" y="114041"/>
                  </a:lnTo>
                  <a:lnTo>
                    <a:pt x="166077" y="114041"/>
                  </a:lnTo>
                  <a:lnTo>
                    <a:pt x="166077" y="85274"/>
                  </a:lnTo>
                  <a:close/>
                  <a:moveTo>
                    <a:pt x="-58" y="828"/>
                  </a:moveTo>
                  <a:lnTo>
                    <a:pt x="22895" y="828"/>
                  </a:lnTo>
                  <a:lnTo>
                    <a:pt x="22895" y="19388"/>
                  </a:lnTo>
                  <a:lnTo>
                    <a:pt x="-58" y="19388"/>
                  </a:lnTo>
                  <a:lnTo>
                    <a:pt x="-58" y="828"/>
                  </a:lnTo>
                  <a:close/>
                  <a:moveTo>
                    <a:pt x="39290" y="1756"/>
                  </a:moveTo>
                  <a:lnTo>
                    <a:pt x="62243" y="1756"/>
                  </a:lnTo>
                  <a:lnTo>
                    <a:pt x="62243" y="20315"/>
                  </a:lnTo>
                  <a:lnTo>
                    <a:pt x="39290" y="20315"/>
                  </a:lnTo>
                  <a:lnTo>
                    <a:pt x="39290" y="1756"/>
                  </a:lnTo>
                  <a:close/>
                  <a:moveTo>
                    <a:pt x="90660" y="35163"/>
                  </a:moveTo>
                  <a:lnTo>
                    <a:pt x="112520" y="35163"/>
                  </a:lnTo>
                  <a:lnTo>
                    <a:pt x="112520" y="53723"/>
                  </a:lnTo>
                  <a:lnTo>
                    <a:pt x="90660" y="53723"/>
                  </a:lnTo>
                  <a:lnTo>
                    <a:pt x="90660" y="35163"/>
                  </a:lnTo>
                  <a:close/>
                  <a:moveTo>
                    <a:pt x="81917" y="-100"/>
                  </a:moveTo>
                  <a:lnTo>
                    <a:pt x="104869" y="-100"/>
                  </a:lnTo>
                  <a:lnTo>
                    <a:pt x="104869" y="18460"/>
                  </a:lnTo>
                  <a:lnTo>
                    <a:pt x="81917" y="18460"/>
                  </a:lnTo>
                  <a:lnTo>
                    <a:pt x="81917" y="-100"/>
                  </a:lnTo>
                  <a:close/>
                  <a:moveTo>
                    <a:pt x="120171" y="828"/>
                  </a:moveTo>
                  <a:lnTo>
                    <a:pt x="143124" y="828"/>
                  </a:lnTo>
                  <a:lnTo>
                    <a:pt x="143124" y="19388"/>
                  </a:lnTo>
                  <a:lnTo>
                    <a:pt x="120171" y="19388"/>
                  </a:lnTo>
                  <a:lnTo>
                    <a:pt x="120171" y="828"/>
                  </a:lnTo>
                  <a:close/>
                  <a:moveTo>
                    <a:pt x="158426" y="-100"/>
                  </a:moveTo>
                  <a:lnTo>
                    <a:pt x="180285" y="-100"/>
                  </a:lnTo>
                  <a:lnTo>
                    <a:pt x="180285" y="18460"/>
                  </a:lnTo>
                  <a:lnTo>
                    <a:pt x="158426" y="18460"/>
                  </a:lnTo>
                  <a:lnTo>
                    <a:pt x="158426" y="-100"/>
                  </a:lnTo>
                  <a:close/>
                  <a:moveTo>
                    <a:pt x="391232" y="2684"/>
                  </a:moveTo>
                  <a:lnTo>
                    <a:pt x="414185" y="2684"/>
                  </a:lnTo>
                  <a:lnTo>
                    <a:pt x="414185" y="21244"/>
                  </a:lnTo>
                  <a:lnTo>
                    <a:pt x="391232" y="21244"/>
                  </a:lnTo>
                  <a:lnTo>
                    <a:pt x="391232" y="2684"/>
                  </a:lnTo>
                  <a:close/>
                  <a:moveTo>
                    <a:pt x="426207" y="2684"/>
                  </a:moveTo>
                  <a:lnTo>
                    <a:pt x="448067" y="2684"/>
                  </a:lnTo>
                  <a:lnTo>
                    <a:pt x="448067" y="21244"/>
                  </a:lnTo>
                  <a:lnTo>
                    <a:pt x="426207" y="21244"/>
                  </a:lnTo>
                  <a:lnTo>
                    <a:pt x="426207" y="2684"/>
                  </a:lnTo>
                  <a:close/>
                  <a:moveTo>
                    <a:pt x="457904" y="2684"/>
                  </a:moveTo>
                  <a:lnTo>
                    <a:pt x="480857" y="2684"/>
                  </a:lnTo>
                  <a:lnTo>
                    <a:pt x="480857" y="21244"/>
                  </a:lnTo>
                  <a:lnTo>
                    <a:pt x="457904" y="21244"/>
                  </a:lnTo>
                  <a:lnTo>
                    <a:pt x="457904" y="2684"/>
                  </a:lnTo>
                  <a:close/>
                  <a:moveTo>
                    <a:pt x="496159" y="2684"/>
                  </a:moveTo>
                  <a:lnTo>
                    <a:pt x="519111" y="2684"/>
                  </a:lnTo>
                  <a:lnTo>
                    <a:pt x="519111" y="21244"/>
                  </a:lnTo>
                  <a:lnTo>
                    <a:pt x="496159" y="21244"/>
                  </a:lnTo>
                  <a:lnTo>
                    <a:pt x="496159" y="2684"/>
                  </a:lnTo>
                  <a:close/>
                  <a:moveTo>
                    <a:pt x="532227" y="2684"/>
                  </a:moveTo>
                  <a:lnTo>
                    <a:pt x="554087" y="2684"/>
                  </a:lnTo>
                  <a:lnTo>
                    <a:pt x="554087" y="21244"/>
                  </a:lnTo>
                  <a:lnTo>
                    <a:pt x="532227" y="21244"/>
                  </a:lnTo>
                  <a:lnTo>
                    <a:pt x="532227" y="2684"/>
                  </a:lnTo>
                  <a:close/>
                  <a:moveTo>
                    <a:pt x="489601" y="33307"/>
                  </a:moveTo>
                  <a:lnTo>
                    <a:pt x="512553" y="33307"/>
                  </a:lnTo>
                  <a:lnTo>
                    <a:pt x="512553" y="51867"/>
                  </a:lnTo>
                  <a:lnTo>
                    <a:pt x="489601" y="51867"/>
                  </a:lnTo>
                  <a:lnTo>
                    <a:pt x="489601" y="33307"/>
                  </a:lnTo>
                  <a:close/>
                  <a:moveTo>
                    <a:pt x="572668" y="2684"/>
                  </a:moveTo>
                  <a:lnTo>
                    <a:pt x="595620" y="2684"/>
                  </a:lnTo>
                  <a:lnTo>
                    <a:pt x="595620" y="21244"/>
                  </a:lnTo>
                  <a:lnTo>
                    <a:pt x="572668" y="21244"/>
                  </a:lnTo>
                  <a:lnTo>
                    <a:pt x="572668" y="2684"/>
                  </a:lnTo>
                  <a:close/>
                  <a:moveTo>
                    <a:pt x="132194" y="34235"/>
                  </a:moveTo>
                  <a:lnTo>
                    <a:pt x="155147" y="34235"/>
                  </a:lnTo>
                  <a:lnTo>
                    <a:pt x="155147" y="52795"/>
                  </a:lnTo>
                  <a:lnTo>
                    <a:pt x="132194" y="52795"/>
                  </a:lnTo>
                  <a:lnTo>
                    <a:pt x="132194" y="34235"/>
                  </a:lnTo>
                  <a:close/>
                  <a:moveTo>
                    <a:pt x="175913" y="34235"/>
                  </a:moveTo>
                  <a:lnTo>
                    <a:pt x="197773" y="34235"/>
                  </a:lnTo>
                  <a:lnTo>
                    <a:pt x="197773" y="52795"/>
                  </a:lnTo>
                  <a:lnTo>
                    <a:pt x="175913" y="52795"/>
                  </a:lnTo>
                  <a:lnTo>
                    <a:pt x="175913" y="34235"/>
                  </a:lnTo>
                  <a:close/>
                  <a:moveTo>
                    <a:pt x="454625" y="32325"/>
                  </a:moveTo>
                  <a:lnTo>
                    <a:pt x="474299" y="32325"/>
                  </a:lnTo>
                  <a:lnTo>
                    <a:pt x="474299" y="50884"/>
                  </a:lnTo>
                  <a:lnTo>
                    <a:pt x="454625" y="50884"/>
                  </a:lnTo>
                  <a:lnTo>
                    <a:pt x="454625" y="32325"/>
                  </a:lnTo>
                  <a:close/>
                  <a:moveTo>
                    <a:pt x="416371" y="32325"/>
                  </a:moveTo>
                  <a:lnTo>
                    <a:pt x="438230" y="32325"/>
                  </a:lnTo>
                  <a:lnTo>
                    <a:pt x="438230" y="50884"/>
                  </a:lnTo>
                  <a:lnTo>
                    <a:pt x="416371" y="50884"/>
                  </a:lnTo>
                  <a:lnTo>
                    <a:pt x="416371" y="32325"/>
                  </a:lnTo>
                  <a:close/>
                  <a:moveTo>
                    <a:pt x="199959" y="828"/>
                  </a:moveTo>
                  <a:lnTo>
                    <a:pt x="221819" y="828"/>
                  </a:lnTo>
                  <a:lnTo>
                    <a:pt x="221819" y="19388"/>
                  </a:lnTo>
                  <a:lnTo>
                    <a:pt x="199959" y="19388"/>
                  </a:lnTo>
                  <a:lnTo>
                    <a:pt x="199959" y="828"/>
                  </a:lnTo>
                  <a:close/>
                  <a:moveTo>
                    <a:pt x="241493" y="1756"/>
                  </a:moveTo>
                  <a:lnTo>
                    <a:pt x="264445" y="1756"/>
                  </a:lnTo>
                  <a:lnTo>
                    <a:pt x="264445" y="20315"/>
                  </a:lnTo>
                  <a:lnTo>
                    <a:pt x="241493" y="20315"/>
                  </a:lnTo>
                  <a:lnTo>
                    <a:pt x="241493" y="1756"/>
                  </a:lnTo>
                  <a:close/>
                  <a:moveTo>
                    <a:pt x="280840" y="828"/>
                  </a:moveTo>
                  <a:lnTo>
                    <a:pt x="303793" y="828"/>
                  </a:lnTo>
                  <a:lnTo>
                    <a:pt x="303793" y="19388"/>
                  </a:lnTo>
                  <a:lnTo>
                    <a:pt x="280840" y="19388"/>
                  </a:lnTo>
                  <a:lnTo>
                    <a:pt x="280840" y="828"/>
                  </a:lnTo>
                  <a:close/>
                  <a:moveTo>
                    <a:pt x="324560" y="828"/>
                  </a:moveTo>
                  <a:lnTo>
                    <a:pt x="346419" y="828"/>
                  </a:lnTo>
                  <a:lnTo>
                    <a:pt x="346419" y="19388"/>
                  </a:lnTo>
                  <a:lnTo>
                    <a:pt x="324560" y="19388"/>
                  </a:lnTo>
                  <a:lnTo>
                    <a:pt x="324560" y="828"/>
                  </a:lnTo>
                  <a:close/>
                  <a:moveTo>
                    <a:pt x="359535" y="1756"/>
                  </a:moveTo>
                  <a:lnTo>
                    <a:pt x="382488" y="1756"/>
                  </a:lnTo>
                  <a:lnTo>
                    <a:pt x="382488" y="20315"/>
                  </a:lnTo>
                  <a:lnTo>
                    <a:pt x="359535" y="20315"/>
                  </a:lnTo>
                  <a:lnTo>
                    <a:pt x="359535" y="1756"/>
                  </a:lnTo>
                  <a:close/>
                  <a:moveTo>
                    <a:pt x="214168" y="33307"/>
                  </a:moveTo>
                  <a:lnTo>
                    <a:pt x="236028" y="33307"/>
                  </a:lnTo>
                  <a:lnTo>
                    <a:pt x="236028" y="51867"/>
                  </a:lnTo>
                  <a:lnTo>
                    <a:pt x="214168" y="51867"/>
                  </a:lnTo>
                  <a:lnTo>
                    <a:pt x="214168" y="33307"/>
                  </a:lnTo>
                  <a:close/>
                  <a:moveTo>
                    <a:pt x="255702" y="33307"/>
                  </a:moveTo>
                  <a:lnTo>
                    <a:pt x="278654" y="33307"/>
                  </a:lnTo>
                  <a:lnTo>
                    <a:pt x="278654" y="51867"/>
                  </a:lnTo>
                  <a:lnTo>
                    <a:pt x="255702" y="51867"/>
                  </a:lnTo>
                  <a:lnTo>
                    <a:pt x="255702" y="33307"/>
                  </a:lnTo>
                  <a:close/>
                  <a:moveTo>
                    <a:pt x="296142" y="34235"/>
                  </a:moveTo>
                  <a:lnTo>
                    <a:pt x="318002" y="34235"/>
                  </a:lnTo>
                  <a:lnTo>
                    <a:pt x="318002" y="52795"/>
                  </a:lnTo>
                  <a:lnTo>
                    <a:pt x="296142" y="52795"/>
                  </a:lnTo>
                  <a:lnTo>
                    <a:pt x="296142" y="34235"/>
                  </a:lnTo>
                  <a:close/>
                  <a:moveTo>
                    <a:pt x="334397" y="34235"/>
                  </a:moveTo>
                  <a:lnTo>
                    <a:pt x="357349" y="34235"/>
                  </a:lnTo>
                  <a:lnTo>
                    <a:pt x="357349" y="52795"/>
                  </a:lnTo>
                  <a:lnTo>
                    <a:pt x="334397" y="52795"/>
                  </a:lnTo>
                  <a:lnTo>
                    <a:pt x="334397" y="34235"/>
                  </a:lnTo>
                  <a:close/>
                  <a:moveTo>
                    <a:pt x="374837" y="32325"/>
                  </a:moveTo>
                  <a:lnTo>
                    <a:pt x="396697" y="32325"/>
                  </a:lnTo>
                  <a:lnTo>
                    <a:pt x="396697" y="50884"/>
                  </a:lnTo>
                  <a:lnTo>
                    <a:pt x="374837" y="50884"/>
                  </a:lnTo>
                  <a:lnTo>
                    <a:pt x="374837" y="32325"/>
                  </a:lnTo>
                  <a:close/>
                </a:path>
              </a:pathLst>
            </a:custGeom>
            <a:solidFill>
              <a:srgbClr val="FFFFFF"/>
            </a:solidFill>
            <a:ln w="546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6469A5F1-2CF8-F547-A550-7BBD515589F5}"/>
                </a:ext>
              </a:extLst>
            </p:cNvPr>
            <p:cNvSpPr/>
            <p:nvPr/>
          </p:nvSpPr>
          <p:spPr>
            <a:xfrm>
              <a:off x="3634709" y="5256090"/>
              <a:ext cx="712417" cy="106822"/>
            </a:xfrm>
            <a:custGeom>
              <a:avLst/>
              <a:gdLst>
                <a:gd name="connsiteX0" fmla="*/ -58 w 953084"/>
                <a:gd name="connsiteY0" fmla="*/ 142809 h 142908"/>
                <a:gd name="connsiteX1" fmla="*/ 953027 w 953084"/>
                <a:gd name="connsiteY1" fmla="*/ 140079 h 142908"/>
                <a:gd name="connsiteX2" fmla="*/ 885262 w 953084"/>
                <a:gd name="connsiteY2" fmla="*/ -100 h 142908"/>
                <a:gd name="connsiteX3" fmla="*/ 41476 w 953084"/>
                <a:gd name="connsiteY3" fmla="*/ 828 h 142908"/>
                <a:gd name="connsiteX4" fmla="*/ -58 w 953084"/>
                <a:gd name="connsiteY4" fmla="*/ 142754 h 142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084" h="142908">
                  <a:moveTo>
                    <a:pt x="-58" y="142809"/>
                  </a:moveTo>
                  <a:lnTo>
                    <a:pt x="953027" y="140079"/>
                  </a:lnTo>
                  <a:lnTo>
                    <a:pt x="885262" y="-100"/>
                  </a:lnTo>
                  <a:lnTo>
                    <a:pt x="41476" y="828"/>
                  </a:lnTo>
                  <a:lnTo>
                    <a:pt x="-58" y="142754"/>
                  </a:lnTo>
                  <a:close/>
                </a:path>
              </a:pathLst>
            </a:custGeom>
            <a:noFill/>
            <a:ln w="546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AABA7FE-A7B4-384F-A469-249290584993}"/>
                </a:ext>
              </a:extLst>
            </p:cNvPr>
            <p:cNvSpPr/>
            <p:nvPr/>
          </p:nvSpPr>
          <p:spPr>
            <a:xfrm>
              <a:off x="4195166" y="4702516"/>
              <a:ext cx="231209" cy="507835"/>
            </a:xfrm>
            <a:custGeom>
              <a:avLst/>
              <a:gdLst>
                <a:gd name="connsiteX0" fmla="*/ 241493 w 309315"/>
                <a:gd name="connsiteY0" fmla="*/ 9 h 679390"/>
                <a:gd name="connsiteX1" fmla="*/ 302700 w 309315"/>
                <a:gd name="connsiteY1" fmla="*/ 9 h 679390"/>
                <a:gd name="connsiteX2" fmla="*/ 309258 w 309315"/>
                <a:gd name="connsiteY2" fmla="*/ 6450 h 679390"/>
                <a:gd name="connsiteX3" fmla="*/ 302700 w 309315"/>
                <a:gd name="connsiteY3" fmla="*/ 13001 h 679390"/>
                <a:gd name="connsiteX4" fmla="*/ 241493 w 309315"/>
                <a:gd name="connsiteY4" fmla="*/ 13001 h 679390"/>
                <a:gd name="connsiteX5" fmla="*/ 234935 w 309315"/>
                <a:gd name="connsiteY5" fmla="*/ 6450 h 679390"/>
                <a:gd name="connsiteX6" fmla="*/ 241493 w 309315"/>
                <a:gd name="connsiteY6" fmla="*/ -100 h 679390"/>
                <a:gd name="connsiteX7" fmla="*/ 241493 w 309315"/>
                <a:gd name="connsiteY7" fmla="*/ 30578 h 679390"/>
                <a:gd name="connsiteX8" fmla="*/ 303793 w 309315"/>
                <a:gd name="connsiteY8" fmla="*/ 30578 h 679390"/>
                <a:gd name="connsiteX9" fmla="*/ 309258 w 309315"/>
                <a:gd name="connsiteY9" fmla="*/ 36146 h 679390"/>
                <a:gd name="connsiteX10" fmla="*/ 303793 w 309315"/>
                <a:gd name="connsiteY10" fmla="*/ 41714 h 679390"/>
                <a:gd name="connsiteX11" fmla="*/ 241493 w 309315"/>
                <a:gd name="connsiteY11" fmla="*/ 41714 h 679390"/>
                <a:gd name="connsiteX12" fmla="*/ 234935 w 309315"/>
                <a:gd name="connsiteY12" fmla="*/ 36146 h 679390"/>
                <a:gd name="connsiteX13" fmla="*/ 241493 w 309315"/>
                <a:gd name="connsiteY13" fmla="*/ 30578 h 679390"/>
                <a:gd name="connsiteX14" fmla="*/ -58 w 309315"/>
                <a:gd name="connsiteY14" fmla="*/ 88113 h 679390"/>
                <a:gd name="connsiteX15" fmla="*/ 164984 w 309315"/>
                <a:gd name="connsiteY15" fmla="*/ 88113 h 679390"/>
                <a:gd name="connsiteX16" fmla="*/ 164984 w 309315"/>
                <a:gd name="connsiteY16" fmla="*/ 95536 h 679390"/>
                <a:gd name="connsiteX17" fmla="*/ -58 w 309315"/>
                <a:gd name="connsiteY17" fmla="*/ 95536 h 679390"/>
                <a:gd name="connsiteX18" fmla="*/ -58 w 309315"/>
                <a:gd name="connsiteY18" fmla="*/ 88113 h 679390"/>
                <a:gd name="connsiteX19" fmla="*/ 164984 w 309315"/>
                <a:gd name="connsiteY19" fmla="*/ 88113 h 679390"/>
                <a:gd name="connsiteX20" fmla="*/ 172634 w 309315"/>
                <a:gd name="connsiteY20" fmla="*/ 88113 h 679390"/>
                <a:gd name="connsiteX21" fmla="*/ 172634 w 309315"/>
                <a:gd name="connsiteY21" fmla="*/ 679290 h 679390"/>
                <a:gd name="connsiteX22" fmla="*/ 164984 w 309315"/>
                <a:gd name="connsiteY22" fmla="*/ 679290 h 679390"/>
                <a:gd name="connsiteX23" fmla="*/ 164984 w 309315"/>
                <a:gd name="connsiteY23" fmla="*/ 88113 h 67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9315" h="679390">
                  <a:moveTo>
                    <a:pt x="241493" y="9"/>
                  </a:moveTo>
                  <a:lnTo>
                    <a:pt x="302700" y="9"/>
                  </a:lnTo>
                  <a:cubicBezTo>
                    <a:pt x="309258" y="9"/>
                    <a:pt x="309258" y="9"/>
                    <a:pt x="309258" y="6450"/>
                  </a:cubicBezTo>
                  <a:cubicBezTo>
                    <a:pt x="309258" y="13001"/>
                    <a:pt x="309258" y="13001"/>
                    <a:pt x="302700" y="13001"/>
                  </a:cubicBezTo>
                  <a:lnTo>
                    <a:pt x="241493" y="13001"/>
                  </a:lnTo>
                  <a:cubicBezTo>
                    <a:pt x="234935" y="13001"/>
                    <a:pt x="234935" y="13001"/>
                    <a:pt x="234935" y="6450"/>
                  </a:cubicBezTo>
                  <a:cubicBezTo>
                    <a:pt x="234935" y="-100"/>
                    <a:pt x="234935" y="-100"/>
                    <a:pt x="241493" y="-100"/>
                  </a:cubicBezTo>
                  <a:close/>
                  <a:moveTo>
                    <a:pt x="241493" y="30578"/>
                  </a:moveTo>
                  <a:lnTo>
                    <a:pt x="303793" y="30578"/>
                  </a:lnTo>
                  <a:cubicBezTo>
                    <a:pt x="309258" y="30578"/>
                    <a:pt x="309258" y="30578"/>
                    <a:pt x="309258" y="36146"/>
                  </a:cubicBezTo>
                  <a:cubicBezTo>
                    <a:pt x="309258" y="41714"/>
                    <a:pt x="309258" y="41714"/>
                    <a:pt x="303793" y="41714"/>
                  </a:cubicBezTo>
                  <a:lnTo>
                    <a:pt x="241493" y="41714"/>
                  </a:lnTo>
                  <a:cubicBezTo>
                    <a:pt x="234935" y="41714"/>
                    <a:pt x="234935" y="41714"/>
                    <a:pt x="234935" y="36146"/>
                  </a:cubicBezTo>
                  <a:cubicBezTo>
                    <a:pt x="234935" y="30578"/>
                    <a:pt x="234935" y="30578"/>
                    <a:pt x="241493" y="30578"/>
                  </a:cubicBezTo>
                  <a:close/>
                  <a:moveTo>
                    <a:pt x="-58" y="88113"/>
                  </a:moveTo>
                  <a:lnTo>
                    <a:pt x="164984" y="88113"/>
                  </a:lnTo>
                  <a:lnTo>
                    <a:pt x="164984" y="95536"/>
                  </a:lnTo>
                  <a:lnTo>
                    <a:pt x="-58" y="95536"/>
                  </a:lnTo>
                  <a:lnTo>
                    <a:pt x="-58" y="88113"/>
                  </a:lnTo>
                  <a:close/>
                  <a:moveTo>
                    <a:pt x="164984" y="88113"/>
                  </a:moveTo>
                  <a:lnTo>
                    <a:pt x="172634" y="88113"/>
                  </a:lnTo>
                  <a:lnTo>
                    <a:pt x="172634" y="679290"/>
                  </a:lnTo>
                  <a:lnTo>
                    <a:pt x="164984" y="679290"/>
                  </a:lnTo>
                  <a:lnTo>
                    <a:pt x="164984" y="88113"/>
                  </a:lnTo>
                  <a:close/>
                </a:path>
              </a:pathLst>
            </a:custGeom>
            <a:solidFill>
              <a:srgbClr val="FFFFFF"/>
            </a:solidFill>
            <a:ln w="546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A00FCC2-CCEC-BE4B-BCF2-639D843AEAB4}"/>
                </a:ext>
              </a:extLst>
            </p:cNvPr>
            <p:cNvSpPr/>
            <p:nvPr/>
          </p:nvSpPr>
          <p:spPr>
            <a:xfrm>
              <a:off x="4190264" y="5209575"/>
              <a:ext cx="133169" cy="45822"/>
            </a:xfrm>
            <a:custGeom>
              <a:avLst/>
              <a:gdLst>
                <a:gd name="connsiteX0" fmla="*/ 5407 w 178156"/>
                <a:gd name="connsiteY0" fmla="*/ -45 h 61301"/>
                <a:gd name="connsiteX1" fmla="*/ 178099 w 178156"/>
                <a:gd name="connsiteY1" fmla="*/ -45 h 61301"/>
                <a:gd name="connsiteX2" fmla="*/ 178099 w 178156"/>
                <a:gd name="connsiteY2" fmla="*/ 8306 h 61301"/>
                <a:gd name="connsiteX3" fmla="*/ 5407 w 178156"/>
                <a:gd name="connsiteY3" fmla="*/ 8306 h 61301"/>
                <a:gd name="connsiteX4" fmla="*/ 5407 w 178156"/>
                <a:gd name="connsiteY4" fmla="*/ -100 h 61301"/>
                <a:gd name="connsiteX5" fmla="*/ 6500 w 178156"/>
                <a:gd name="connsiteY5" fmla="*/ 47281 h 61301"/>
                <a:gd name="connsiteX6" fmla="*/ 138752 w 178156"/>
                <a:gd name="connsiteY6" fmla="*/ 47281 h 61301"/>
                <a:gd name="connsiteX7" fmla="*/ 145310 w 178156"/>
                <a:gd name="connsiteY7" fmla="*/ 53832 h 61301"/>
                <a:gd name="connsiteX8" fmla="*/ 138752 w 178156"/>
                <a:gd name="connsiteY8" fmla="*/ 61201 h 61301"/>
                <a:gd name="connsiteX9" fmla="*/ 6500 w 178156"/>
                <a:gd name="connsiteY9" fmla="*/ 61201 h 61301"/>
                <a:gd name="connsiteX10" fmla="*/ -58 w 178156"/>
                <a:gd name="connsiteY10" fmla="*/ 53777 h 61301"/>
                <a:gd name="connsiteX11" fmla="*/ 6500 w 178156"/>
                <a:gd name="connsiteY11" fmla="*/ 47227 h 6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156" h="61301">
                  <a:moveTo>
                    <a:pt x="5407" y="-45"/>
                  </a:moveTo>
                  <a:lnTo>
                    <a:pt x="178099" y="-45"/>
                  </a:lnTo>
                  <a:lnTo>
                    <a:pt x="178099" y="8306"/>
                  </a:lnTo>
                  <a:lnTo>
                    <a:pt x="5407" y="8306"/>
                  </a:lnTo>
                  <a:lnTo>
                    <a:pt x="5407" y="-100"/>
                  </a:lnTo>
                  <a:close/>
                  <a:moveTo>
                    <a:pt x="6500" y="47281"/>
                  </a:moveTo>
                  <a:lnTo>
                    <a:pt x="138752" y="47281"/>
                  </a:lnTo>
                  <a:cubicBezTo>
                    <a:pt x="145310" y="47281"/>
                    <a:pt x="145310" y="47281"/>
                    <a:pt x="145310" y="53832"/>
                  </a:cubicBezTo>
                  <a:cubicBezTo>
                    <a:pt x="145310" y="61201"/>
                    <a:pt x="145310" y="61201"/>
                    <a:pt x="138752" y="61201"/>
                  </a:cubicBezTo>
                  <a:lnTo>
                    <a:pt x="6500" y="61201"/>
                  </a:lnTo>
                  <a:cubicBezTo>
                    <a:pt x="-58" y="61201"/>
                    <a:pt x="-58" y="61201"/>
                    <a:pt x="-58" y="53777"/>
                  </a:cubicBezTo>
                  <a:cubicBezTo>
                    <a:pt x="-58" y="47227"/>
                    <a:pt x="-58" y="47227"/>
                    <a:pt x="6500" y="47227"/>
                  </a:cubicBezTo>
                  <a:close/>
                </a:path>
              </a:pathLst>
            </a:custGeom>
            <a:solidFill>
              <a:srgbClr val="FFFFFF"/>
            </a:solidFill>
            <a:ln w="546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60795AD1-8C1F-EA49-AE54-A568EBECC8F2}"/>
                </a:ext>
              </a:extLst>
            </p:cNvPr>
            <p:cNvSpPr/>
            <p:nvPr/>
          </p:nvSpPr>
          <p:spPr>
            <a:xfrm>
              <a:off x="3945166" y="5208229"/>
              <a:ext cx="380718" cy="90909"/>
            </a:xfrm>
            <a:custGeom>
              <a:avLst/>
              <a:gdLst>
                <a:gd name="connsiteX0" fmla="*/ 472113 w 509331"/>
                <a:gd name="connsiteY0" fmla="*/ 50939 h 121619"/>
                <a:gd name="connsiteX1" fmla="*/ 509274 w 509331"/>
                <a:gd name="connsiteY1" fmla="*/ 114969 h 121619"/>
                <a:gd name="connsiteX2" fmla="*/ 498344 w 509331"/>
                <a:gd name="connsiteY2" fmla="*/ 121520 h 121619"/>
                <a:gd name="connsiteX3" fmla="*/ 462276 w 509331"/>
                <a:gd name="connsiteY3" fmla="*/ 56561 h 121619"/>
                <a:gd name="connsiteX4" fmla="*/ 472113 w 509331"/>
                <a:gd name="connsiteY4" fmla="*/ 50939 h 121619"/>
                <a:gd name="connsiteX5" fmla="*/ -58 w 509331"/>
                <a:gd name="connsiteY5" fmla="*/ -100 h 121619"/>
                <a:gd name="connsiteX6" fmla="*/ 92846 w 509331"/>
                <a:gd name="connsiteY6" fmla="*/ -100 h 121619"/>
                <a:gd name="connsiteX7" fmla="*/ 92846 w 509331"/>
                <a:gd name="connsiteY7" fmla="*/ 9180 h 121619"/>
                <a:gd name="connsiteX8" fmla="*/ -58 w 509331"/>
                <a:gd name="connsiteY8" fmla="*/ 9180 h 121619"/>
                <a:gd name="connsiteX9" fmla="*/ -58 w 509331"/>
                <a:gd name="connsiteY9" fmla="*/ -100 h 121619"/>
                <a:gd name="connsiteX10" fmla="*/ 3221 w 509331"/>
                <a:gd name="connsiteY10" fmla="*/ 53723 h 121619"/>
                <a:gd name="connsiteX11" fmla="*/ 91753 w 509331"/>
                <a:gd name="connsiteY11" fmla="*/ 53723 h 121619"/>
                <a:gd name="connsiteX12" fmla="*/ 91753 w 509331"/>
                <a:gd name="connsiteY12" fmla="*/ 63931 h 121619"/>
                <a:gd name="connsiteX13" fmla="*/ 3221 w 509331"/>
                <a:gd name="connsiteY13" fmla="*/ 63931 h 121619"/>
                <a:gd name="connsiteX14" fmla="*/ 3221 w 509331"/>
                <a:gd name="connsiteY14" fmla="*/ 53723 h 12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9331" h="121619">
                  <a:moveTo>
                    <a:pt x="472113" y="50939"/>
                  </a:moveTo>
                  <a:lnTo>
                    <a:pt x="509274" y="114969"/>
                  </a:lnTo>
                  <a:lnTo>
                    <a:pt x="498344" y="121520"/>
                  </a:lnTo>
                  <a:lnTo>
                    <a:pt x="462276" y="56561"/>
                  </a:lnTo>
                  <a:lnTo>
                    <a:pt x="472113" y="50939"/>
                  </a:lnTo>
                  <a:close/>
                  <a:moveTo>
                    <a:pt x="-58" y="-100"/>
                  </a:moveTo>
                  <a:lnTo>
                    <a:pt x="92846" y="-100"/>
                  </a:lnTo>
                  <a:lnTo>
                    <a:pt x="92846" y="9180"/>
                  </a:lnTo>
                  <a:lnTo>
                    <a:pt x="-58" y="9180"/>
                  </a:lnTo>
                  <a:lnTo>
                    <a:pt x="-58" y="-100"/>
                  </a:lnTo>
                  <a:close/>
                  <a:moveTo>
                    <a:pt x="3221" y="53723"/>
                  </a:moveTo>
                  <a:lnTo>
                    <a:pt x="91753" y="53723"/>
                  </a:lnTo>
                  <a:lnTo>
                    <a:pt x="91753" y="63931"/>
                  </a:lnTo>
                  <a:lnTo>
                    <a:pt x="3221" y="63931"/>
                  </a:lnTo>
                  <a:lnTo>
                    <a:pt x="3221" y="53723"/>
                  </a:lnTo>
                  <a:close/>
                </a:path>
              </a:pathLst>
            </a:custGeom>
            <a:solidFill>
              <a:srgbClr val="FFFFFF"/>
            </a:solidFill>
            <a:ln w="5464" cap="flat">
              <a:noFill/>
              <a:prstDash val="solid"/>
              <a:miter/>
            </a:ln>
          </p:spPr>
          <p:txBody>
            <a:bodyPr rtlCol="0" anchor="ctr"/>
            <a:lstStyle/>
            <a:p>
              <a:endParaRPr lang="en-US"/>
            </a:p>
          </p:txBody>
        </p:sp>
        <p:grpSp>
          <p:nvGrpSpPr>
            <p:cNvPr id="15" name="Graphic 6">
              <a:extLst>
                <a:ext uri="{FF2B5EF4-FFF2-40B4-BE49-F238E27FC236}">
                  <a16:creationId xmlns:a16="http://schemas.microsoft.com/office/drawing/2014/main" id="{F1E107F9-3D6A-2543-9741-B6772ADC2DB1}"/>
                </a:ext>
              </a:extLst>
            </p:cNvPr>
            <p:cNvGrpSpPr/>
            <p:nvPr/>
          </p:nvGrpSpPr>
          <p:grpSpPr>
            <a:xfrm>
              <a:off x="3696074" y="5502336"/>
              <a:ext cx="223008" cy="80108"/>
              <a:chOff x="5041402" y="2258106"/>
              <a:chExt cx="298344" cy="107170"/>
            </a:xfrm>
            <a:solidFill>
              <a:srgbClr val="000000"/>
            </a:solidFill>
          </p:grpSpPr>
          <p:sp>
            <p:nvSpPr>
              <p:cNvPr id="16" name="Freeform 15">
                <a:extLst>
                  <a:ext uri="{FF2B5EF4-FFF2-40B4-BE49-F238E27FC236}">
                    <a16:creationId xmlns:a16="http://schemas.microsoft.com/office/drawing/2014/main" id="{7233C080-E08E-9C44-93BC-68974FD1F94B}"/>
                  </a:ext>
                </a:extLst>
              </p:cNvPr>
              <p:cNvSpPr/>
              <p:nvPr/>
            </p:nvSpPr>
            <p:spPr>
              <a:xfrm>
                <a:off x="5041402" y="2263363"/>
                <a:ext cx="137230" cy="100278"/>
              </a:xfrm>
              <a:custGeom>
                <a:avLst/>
                <a:gdLst>
                  <a:gd name="connsiteX0" fmla="*/ 111404 w 137230"/>
                  <a:gd name="connsiteY0" fmla="*/ 100637 h 100278"/>
                  <a:gd name="connsiteX1" fmla="*/ 86710 w 137230"/>
                  <a:gd name="connsiteY1" fmla="*/ 100637 h 100278"/>
                  <a:gd name="connsiteX2" fmla="*/ 68898 w 137230"/>
                  <a:gd name="connsiteY2" fmla="*/ 21384 h 100278"/>
                  <a:gd name="connsiteX3" fmla="*/ 51087 w 137230"/>
                  <a:gd name="connsiteY3" fmla="*/ 100637 h 100278"/>
                  <a:gd name="connsiteX4" fmla="*/ 25989 w 137230"/>
                  <a:gd name="connsiteY4" fmla="*/ 100637 h 100278"/>
                  <a:gd name="connsiteX5" fmla="*/ 81 w 137230"/>
                  <a:gd name="connsiteY5" fmla="*/ 358 h 100278"/>
                  <a:gd name="connsiteX6" fmla="*/ 21536 w 137230"/>
                  <a:gd name="connsiteY6" fmla="*/ 358 h 100278"/>
                  <a:gd name="connsiteX7" fmla="*/ 39347 w 137230"/>
                  <a:gd name="connsiteY7" fmla="*/ 80823 h 100278"/>
                  <a:gd name="connsiteX8" fmla="*/ 57564 w 137230"/>
                  <a:gd name="connsiteY8" fmla="*/ 358 h 100278"/>
                  <a:gd name="connsiteX9" fmla="*/ 81043 w 137230"/>
                  <a:gd name="connsiteY9" fmla="*/ 358 h 100278"/>
                  <a:gd name="connsiteX10" fmla="*/ 98450 w 137230"/>
                  <a:gd name="connsiteY10" fmla="*/ 80823 h 100278"/>
                  <a:gd name="connsiteX11" fmla="*/ 116261 w 137230"/>
                  <a:gd name="connsiteY11" fmla="*/ 358 h 100278"/>
                  <a:gd name="connsiteX12" fmla="*/ 137311 w 137230"/>
                  <a:gd name="connsiteY12" fmla="*/ 358 h 10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30" h="100278">
                    <a:moveTo>
                      <a:pt x="111404" y="100637"/>
                    </a:moveTo>
                    <a:lnTo>
                      <a:pt x="86710" y="100637"/>
                    </a:lnTo>
                    <a:lnTo>
                      <a:pt x="68898" y="21384"/>
                    </a:lnTo>
                    <a:lnTo>
                      <a:pt x="51087" y="100637"/>
                    </a:lnTo>
                    <a:lnTo>
                      <a:pt x="25989" y="100637"/>
                    </a:lnTo>
                    <a:lnTo>
                      <a:pt x="81" y="358"/>
                    </a:lnTo>
                    <a:lnTo>
                      <a:pt x="21536" y="358"/>
                    </a:lnTo>
                    <a:lnTo>
                      <a:pt x="39347" y="80823"/>
                    </a:lnTo>
                    <a:lnTo>
                      <a:pt x="57564" y="358"/>
                    </a:lnTo>
                    <a:lnTo>
                      <a:pt x="81043" y="358"/>
                    </a:lnTo>
                    <a:lnTo>
                      <a:pt x="98450" y="80823"/>
                    </a:lnTo>
                    <a:lnTo>
                      <a:pt x="116261" y="358"/>
                    </a:lnTo>
                    <a:lnTo>
                      <a:pt x="137311" y="358"/>
                    </a:lnTo>
                  </a:path>
                </a:pathLst>
              </a:custGeom>
              <a:solidFill>
                <a:srgbClr val="FFFFFF"/>
              </a:solidFill>
              <a:ln w="40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EA44A58-88B5-D547-ACFC-42D43A7E09D4}"/>
                  </a:ext>
                </a:extLst>
              </p:cNvPr>
              <p:cNvSpPr/>
              <p:nvPr/>
            </p:nvSpPr>
            <p:spPr>
              <a:xfrm>
                <a:off x="5181466" y="2285197"/>
                <a:ext cx="70436" cy="80073"/>
              </a:xfrm>
              <a:custGeom>
                <a:avLst/>
                <a:gdLst>
                  <a:gd name="connsiteX0" fmla="*/ 69391 w 70436"/>
                  <a:gd name="connsiteY0" fmla="*/ 59366 h 80073"/>
                  <a:gd name="connsiteX1" fmla="*/ 36197 w 70436"/>
                  <a:gd name="connsiteY1" fmla="*/ 80392 h 80073"/>
                  <a:gd name="connsiteX2" fmla="*/ 169 w 70436"/>
                  <a:gd name="connsiteY2" fmla="*/ 39957 h 80073"/>
                  <a:gd name="connsiteX3" fmla="*/ 36602 w 70436"/>
                  <a:gd name="connsiteY3" fmla="*/ 331 h 80073"/>
                  <a:gd name="connsiteX4" fmla="*/ 70606 w 70436"/>
                  <a:gd name="connsiteY4" fmla="*/ 44001 h 80073"/>
                  <a:gd name="connsiteX5" fmla="*/ 21219 w 70436"/>
                  <a:gd name="connsiteY5" fmla="*/ 44001 h 80073"/>
                  <a:gd name="connsiteX6" fmla="*/ 37007 w 70436"/>
                  <a:gd name="connsiteY6" fmla="*/ 66644 h 80073"/>
                  <a:gd name="connsiteX7" fmla="*/ 50770 w 70436"/>
                  <a:gd name="connsiteY7" fmla="*/ 57749 h 80073"/>
                  <a:gd name="connsiteX8" fmla="*/ 51175 w 70436"/>
                  <a:gd name="connsiteY8" fmla="*/ 31466 h 80073"/>
                  <a:gd name="connsiteX9" fmla="*/ 22838 w 70436"/>
                  <a:gd name="connsiteY9" fmla="*/ 22975 h 80073"/>
                  <a:gd name="connsiteX10" fmla="*/ 21219 w 70436"/>
                  <a:gd name="connsiteY10" fmla="*/ 31466 h 80073"/>
                  <a:gd name="connsiteX11" fmla="*/ 51175 w 70436"/>
                  <a:gd name="connsiteY11" fmla="*/ 31466 h 8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36" h="80073">
                    <a:moveTo>
                      <a:pt x="69391" y="59366"/>
                    </a:moveTo>
                    <a:cubicBezTo>
                      <a:pt x="64129" y="71497"/>
                      <a:pt x="54413" y="80797"/>
                      <a:pt x="36197" y="80392"/>
                    </a:cubicBezTo>
                    <a:cubicBezTo>
                      <a:pt x="11908" y="79584"/>
                      <a:pt x="169" y="65431"/>
                      <a:pt x="169" y="39957"/>
                    </a:cubicBezTo>
                    <a:cubicBezTo>
                      <a:pt x="169" y="14483"/>
                      <a:pt x="12313" y="331"/>
                      <a:pt x="36602" y="331"/>
                    </a:cubicBezTo>
                    <a:cubicBezTo>
                      <a:pt x="61700" y="331"/>
                      <a:pt x="70201" y="18527"/>
                      <a:pt x="70606" y="44001"/>
                    </a:cubicBezTo>
                    <a:lnTo>
                      <a:pt x="21219" y="44001"/>
                    </a:lnTo>
                    <a:cubicBezTo>
                      <a:pt x="21219" y="56536"/>
                      <a:pt x="24457" y="66240"/>
                      <a:pt x="37007" y="66644"/>
                    </a:cubicBezTo>
                    <a:cubicBezTo>
                      <a:pt x="44293" y="66644"/>
                      <a:pt x="49151" y="63814"/>
                      <a:pt x="50770" y="57749"/>
                    </a:cubicBezTo>
                    <a:close/>
                    <a:moveTo>
                      <a:pt x="51175" y="31466"/>
                    </a:moveTo>
                    <a:cubicBezTo>
                      <a:pt x="53199" y="12866"/>
                      <a:pt x="28101" y="5992"/>
                      <a:pt x="22838" y="22975"/>
                    </a:cubicBezTo>
                    <a:cubicBezTo>
                      <a:pt x="22029" y="25401"/>
                      <a:pt x="21219" y="28231"/>
                      <a:pt x="21219" y="31466"/>
                    </a:cubicBezTo>
                    <a:lnTo>
                      <a:pt x="51175" y="31466"/>
                    </a:lnTo>
                  </a:path>
                </a:pathLst>
              </a:custGeom>
              <a:solidFill>
                <a:srgbClr val="FFFFFF"/>
              </a:solidFill>
              <a:ln w="40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67118B-36F9-DD48-8F84-1AAB1EE2BC47}"/>
                  </a:ext>
                </a:extLst>
              </p:cNvPr>
              <p:cNvSpPr/>
              <p:nvPr/>
            </p:nvSpPr>
            <p:spPr>
              <a:xfrm>
                <a:off x="5266476" y="2258106"/>
                <a:ext cx="73270" cy="107170"/>
              </a:xfrm>
              <a:custGeom>
                <a:avLst/>
                <a:gdLst>
                  <a:gd name="connsiteX0" fmla="*/ 45105 w 73270"/>
                  <a:gd name="connsiteY0" fmla="*/ 27454 h 107170"/>
                  <a:gd name="connsiteX1" fmla="*/ 73442 w 73270"/>
                  <a:gd name="connsiteY1" fmla="*/ 67080 h 107170"/>
                  <a:gd name="connsiteX2" fmla="*/ 43891 w 73270"/>
                  <a:gd name="connsiteY2" fmla="*/ 107515 h 107170"/>
                  <a:gd name="connsiteX3" fmla="*/ 20412 w 73270"/>
                  <a:gd name="connsiteY3" fmla="*/ 93362 h 107170"/>
                  <a:gd name="connsiteX4" fmla="*/ 19602 w 73270"/>
                  <a:gd name="connsiteY4" fmla="*/ 105897 h 107170"/>
                  <a:gd name="connsiteX5" fmla="*/ 171 w 73270"/>
                  <a:gd name="connsiteY5" fmla="*/ 105897 h 107170"/>
                  <a:gd name="connsiteX6" fmla="*/ 576 w 73270"/>
                  <a:gd name="connsiteY6" fmla="*/ 362 h 107170"/>
                  <a:gd name="connsiteX7" fmla="*/ 20816 w 73270"/>
                  <a:gd name="connsiteY7" fmla="*/ 362 h 107170"/>
                  <a:gd name="connsiteX8" fmla="*/ 20816 w 73270"/>
                  <a:gd name="connsiteY8" fmla="*/ 42415 h 107170"/>
                  <a:gd name="connsiteX9" fmla="*/ 45105 w 73270"/>
                  <a:gd name="connsiteY9" fmla="*/ 27454 h 107170"/>
                  <a:gd name="connsiteX10" fmla="*/ 36604 w 73270"/>
                  <a:gd name="connsiteY10" fmla="*/ 93767 h 107170"/>
                  <a:gd name="connsiteX11" fmla="*/ 52796 w 73270"/>
                  <a:gd name="connsiteY11" fmla="*/ 67080 h 107170"/>
                  <a:gd name="connsiteX12" fmla="*/ 37009 w 73270"/>
                  <a:gd name="connsiteY12" fmla="*/ 41606 h 107170"/>
                  <a:gd name="connsiteX13" fmla="*/ 20412 w 73270"/>
                  <a:gd name="connsiteY13" fmla="*/ 67888 h 107170"/>
                  <a:gd name="connsiteX14" fmla="*/ 36604 w 73270"/>
                  <a:gd name="connsiteY14" fmla="*/ 93767 h 10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270" h="107170">
                    <a:moveTo>
                      <a:pt x="45105" y="27454"/>
                    </a:moveTo>
                    <a:cubicBezTo>
                      <a:pt x="66155" y="27454"/>
                      <a:pt x="73442" y="44841"/>
                      <a:pt x="73442" y="67080"/>
                    </a:cubicBezTo>
                    <a:cubicBezTo>
                      <a:pt x="73442" y="89723"/>
                      <a:pt x="65750" y="107110"/>
                      <a:pt x="43891" y="107515"/>
                    </a:cubicBezTo>
                    <a:cubicBezTo>
                      <a:pt x="31746" y="107919"/>
                      <a:pt x="25269" y="101449"/>
                      <a:pt x="20412" y="93362"/>
                    </a:cubicBezTo>
                    <a:lnTo>
                      <a:pt x="19602" y="105897"/>
                    </a:lnTo>
                    <a:lnTo>
                      <a:pt x="171" y="105897"/>
                    </a:lnTo>
                    <a:lnTo>
                      <a:pt x="576" y="362"/>
                    </a:lnTo>
                    <a:lnTo>
                      <a:pt x="20816" y="362"/>
                    </a:lnTo>
                    <a:lnTo>
                      <a:pt x="20816" y="42415"/>
                    </a:lnTo>
                    <a:cubicBezTo>
                      <a:pt x="25269" y="33115"/>
                      <a:pt x="32556" y="27454"/>
                      <a:pt x="45105" y="27454"/>
                    </a:cubicBezTo>
                    <a:close/>
                    <a:moveTo>
                      <a:pt x="36604" y="93767"/>
                    </a:moveTo>
                    <a:cubicBezTo>
                      <a:pt x="49153" y="93767"/>
                      <a:pt x="52796" y="82849"/>
                      <a:pt x="52796" y="67080"/>
                    </a:cubicBezTo>
                    <a:cubicBezTo>
                      <a:pt x="52796" y="52119"/>
                      <a:pt x="49963" y="41606"/>
                      <a:pt x="37009" y="41606"/>
                    </a:cubicBezTo>
                    <a:cubicBezTo>
                      <a:pt x="24055" y="41606"/>
                      <a:pt x="20412" y="52928"/>
                      <a:pt x="20412" y="67888"/>
                    </a:cubicBezTo>
                    <a:cubicBezTo>
                      <a:pt x="20412" y="82445"/>
                      <a:pt x="23650" y="93767"/>
                      <a:pt x="36604" y="93767"/>
                    </a:cubicBezTo>
                  </a:path>
                </a:pathLst>
              </a:custGeom>
              <a:solidFill>
                <a:srgbClr val="FFFFFF"/>
              </a:solidFill>
              <a:ln w="405" cap="flat">
                <a:noFill/>
                <a:prstDash val="solid"/>
                <a:miter/>
              </a:ln>
            </p:spPr>
            <p:txBody>
              <a:bodyPr rtlCol="0" anchor="ctr"/>
              <a:lstStyle/>
              <a:p>
                <a:endParaRPr lang="en-US"/>
              </a:p>
            </p:txBody>
          </p:sp>
        </p:grpSp>
        <p:grpSp>
          <p:nvGrpSpPr>
            <p:cNvPr id="19" name="Graphic 6">
              <a:extLst>
                <a:ext uri="{FF2B5EF4-FFF2-40B4-BE49-F238E27FC236}">
                  <a16:creationId xmlns:a16="http://schemas.microsoft.com/office/drawing/2014/main" id="{F1E107F9-3D6A-2543-9741-B6772ADC2DB1}"/>
                </a:ext>
              </a:extLst>
            </p:cNvPr>
            <p:cNvGrpSpPr/>
            <p:nvPr/>
          </p:nvGrpSpPr>
          <p:grpSpPr>
            <a:xfrm>
              <a:off x="3960840" y="5506091"/>
              <a:ext cx="426348" cy="76567"/>
              <a:chOff x="5395610" y="2263130"/>
              <a:chExt cx="570376" cy="102432"/>
            </a:xfrm>
            <a:solidFill>
              <a:srgbClr val="000000"/>
            </a:solidFill>
          </p:grpSpPr>
          <p:sp>
            <p:nvSpPr>
              <p:cNvPr id="20" name="Freeform 19">
                <a:extLst>
                  <a:ext uri="{FF2B5EF4-FFF2-40B4-BE49-F238E27FC236}">
                    <a16:creationId xmlns:a16="http://schemas.microsoft.com/office/drawing/2014/main" id="{5045DB45-0976-3A45-BB43-6948499A9C9D}"/>
                  </a:ext>
                </a:extLst>
              </p:cNvPr>
              <p:cNvSpPr/>
              <p:nvPr/>
            </p:nvSpPr>
            <p:spPr>
              <a:xfrm>
                <a:off x="5395610" y="2263130"/>
                <a:ext cx="89058" cy="100796"/>
              </a:xfrm>
              <a:custGeom>
                <a:avLst/>
                <a:gdLst>
                  <a:gd name="connsiteX0" fmla="*/ 64137 w 89058"/>
                  <a:gd name="connsiteY0" fmla="*/ 48304 h 100796"/>
                  <a:gd name="connsiteX1" fmla="*/ 89235 w 89058"/>
                  <a:gd name="connsiteY1" fmla="*/ 72160 h 100796"/>
                  <a:gd name="connsiteX2" fmla="*/ 177 w 89058"/>
                  <a:gd name="connsiteY2" fmla="*/ 100869 h 100796"/>
                  <a:gd name="connsiteX3" fmla="*/ 177 w 89058"/>
                  <a:gd name="connsiteY3" fmla="*/ 591 h 100796"/>
                  <a:gd name="connsiteX4" fmla="*/ 83163 w 89058"/>
                  <a:gd name="connsiteY4" fmla="*/ 26065 h 100796"/>
                  <a:gd name="connsiteX5" fmla="*/ 64137 w 89058"/>
                  <a:gd name="connsiteY5" fmla="*/ 48304 h 100796"/>
                  <a:gd name="connsiteX6" fmla="*/ 21227 w 89058"/>
                  <a:gd name="connsiteY6" fmla="*/ 41026 h 100796"/>
                  <a:gd name="connsiteX7" fmla="*/ 62113 w 89058"/>
                  <a:gd name="connsiteY7" fmla="*/ 28895 h 100796"/>
                  <a:gd name="connsiteX8" fmla="*/ 21227 w 89058"/>
                  <a:gd name="connsiteY8" fmla="*/ 16360 h 100796"/>
                  <a:gd name="connsiteX9" fmla="*/ 21227 w 89058"/>
                  <a:gd name="connsiteY9" fmla="*/ 41026 h 100796"/>
                  <a:gd name="connsiteX10" fmla="*/ 21227 w 89058"/>
                  <a:gd name="connsiteY10" fmla="*/ 85504 h 100796"/>
                  <a:gd name="connsiteX11" fmla="*/ 68185 w 89058"/>
                  <a:gd name="connsiteY11" fmla="*/ 70543 h 100796"/>
                  <a:gd name="connsiteX12" fmla="*/ 21227 w 89058"/>
                  <a:gd name="connsiteY12" fmla="*/ 56391 h 100796"/>
                  <a:gd name="connsiteX13" fmla="*/ 21227 w 89058"/>
                  <a:gd name="connsiteY13" fmla="*/ 85504 h 10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058" h="100796">
                    <a:moveTo>
                      <a:pt x="64137" y="48304"/>
                    </a:moveTo>
                    <a:cubicBezTo>
                      <a:pt x="79115" y="49921"/>
                      <a:pt x="89235" y="57199"/>
                      <a:pt x="89235" y="72160"/>
                    </a:cubicBezTo>
                    <a:cubicBezTo>
                      <a:pt x="89235" y="110169"/>
                      <a:pt x="37419" y="99252"/>
                      <a:pt x="177" y="100869"/>
                    </a:cubicBezTo>
                    <a:lnTo>
                      <a:pt x="177" y="591"/>
                    </a:lnTo>
                    <a:cubicBezTo>
                      <a:pt x="34181" y="2612"/>
                      <a:pt x="82353" y="-8709"/>
                      <a:pt x="83163" y="26065"/>
                    </a:cubicBezTo>
                    <a:cubicBezTo>
                      <a:pt x="83163" y="38599"/>
                      <a:pt x="75471" y="46282"/>
                      <a:pt x="64137" y="48304"/>
                    </a:cubicBezTo>
                    <a:close/>
                    <a:moveTo>
                      <a:pt x="21227" y="41026"/>
                    </a:moveTo>
                    <a:cubicBezTo>
                      <a:pt x="37419" y="39812"/>
                      <a:pt x="62113" y="46282"/>
                      <a:pt x="62113" y="28895"/>
                    </a:cubicBezTo>
                    <a:cubicBezTo>
                      <a:pt x="62113" y="11104"/>
                      <a:pt x="37824" y="17573"/>
                      <a:pt x="21227" y="16360"/>
                    </a:cubicBezTo>
                    <a:lnTo>
                      <a:pt x="21227" y="41026"/>
                    </a:lnTo>
                    <a:close/>
                    <a:moveTo>
                      <a:pt x="21227" y="85504"/>
                    </a:moveTo>
                    <a:cubicBezTo>
                      <a:pt x="40658" y="84291"/>
                      <a:pt x="68185" y="91165"/>
                      <a:pt x="68185" y="70543"/>
                    </a:cubicBezTo>
                    <a:cubicBezTo>
                      <a:pt x="68185" y="51134"/>
                      <a:pt x="40253" y="57604"/>
                      <a:pt x="21227" y="56391"/>
                    </a:cubicBezTo>
                    <a:lnTo>
                      <a:pt x="21227" y="85504"/>
                    </a:lnTo>
                  </a:path>
                </a:pathLst>
              </a:custGeom>
              <a:solidFill>
                <a:srgbClr val="FFFFFF"/>
              </a:solidFill>
              <a:ln w="40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16864D4B-B9B1-EE4D-96C2-AF1603F3F1EF}"/>
                  </a:ext>
                </a:extLst>
              </p:cNvPr>
              <p:cNvSpPr/>
              <p:nvPr/>
            </p:nvSpPr>
            <p:spPr>
              <a:xfrm>
                <a:off x="5500456" y="2285164"/>
                <a:ext cx="44933" cy="78477"/>
              </a:xfrm>
              <a:custGeom>
                <a:avLst/>
                <a:gdLst>
                  <a:gd name="connsiteX0" fmla="*/ 45180 w 44933"/>
                  <a:gd name="connsiteY0" fmla="*/ 18158 h 78477"/>
                  <a:gd name="connsiteX1" fmla="*/ 20892 w 44933"/>
                  <a:gd name="connsiteY1" fmla="*/ 41206 h 78477"/>
                  <a:gd name="connsiteX2" fmla="*/ 20892 w 44933"/>
                  <a:gd name="connsiteY2" fmla="*/ 78810 h 78477"/>
                  <a:gd name="connsiteX3" fmla="*/ 651 w 44933"/>
                  <a:gd name="connsiteY3" fmla="*/ 78810 h 78477"/>
                  <a:gd name="connsiteX4" fmla="*/ 246 w 44933"/>
                  <a:gd name="connsiteY4" fmla="*/ 1984 h 78477"/>
                  <a:gd name="connsiteX5" fmla="*/ 19272 w 44933"/>
                  <a:gd name="connsiteY5" fmla="*/ 1984 h 78477"/>
                  <a:gd name="connsiteX6" fmla="*/ 20487 w 44933"/>
                  <a:gd name="connsiteY6" fmla="*/ 18158 h 78477"/>
                  <a:gd name="connsiteX7" fmla="*/ 45180 w 44933"/>
                  <a:gd name="connsiteY7" fmla="*/ 1580 h 78477"/>
                  <a:gd name="connsiteX8" fmla="*/ 45180 w 44933"/>
                  <a:gd name="connsiteY8" fmla="*/ 18158 h 7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3" h="78477">
                    <a:moveTo>
                      <a:pt x="45180" y="18158"/>
                    </a:moveTo>
                    <a:cubicBezTo>
                      <a:pt x="29393" y="13306"/>
                      <a:pt x="20892" y="23415"/>
                      <a:pt x="20892" y="41206"/>
                    </a:cubicBezTo>
                    <a:lnTo>
                      <a:pt x="20892" y="78810"/>
                    </a:lnTo>
                    <a:lnTo>
                      <a:pt x="651" y="78810"/>
                    </a:lnTo>
                    <a:lnTo>
                      <a:pt x="246" y="1984"/>
                    </a:lnTo>
                    <a:lnTo>
                      <a:pt x="19272" y="1984"/>
                    </a:lnTo>
                    <a:cubicBezTo>
                      <a:pt x="20082" y="7241"/>
                      <a:pt x="18868" y="13710"/>
                      <a:pt x="20487" y="18158"/>
                    </a:cubicBezTo>
                    <a:cubicBezTo>
                      <a:pt x="22916" y="6836"/>
                      <a:pt x="31417" y="-3272"/>
                      <a:pt x="45180" y="1580"/>
                    </a:cubicBezTo>
                    <a:lnTo>
                      <a:pt x="45180" y="18158"/>
                    </a:lnTo>
                  </a:path>
                </a:pathLst>
              </a:custGeom>
              <a:solidFill>
                <a:srgbClr val="FFFFFF"/>
              </a:solidFill>
              <a:ln w="40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643CF45-C13E-7F42-A9CC-43696C58C0C1}"/>
                  </a:ext>
                </a:extLst>
              </p:cNvPr>
              <p:cNvSpPr/>
              <p:nvPr/>
            </p:nvSpPr>
            <p:spPr>
              <a:xfrm>
                <a:off x="5553081" y="2285197"/>
                <a:ext cx="77723" cy="80060"/>
              </a:xfrm>
              <a:custGeom>
                <a:avLst/>
                <a:gdLst>
                  <a:gd name="connsiteX0" fmla="*/ 39090 w 77723"/>
                  <a:gd name="connsiteY0" fmla="*/ 331 h 80060"/>
                  <a:gd name="connsiteX1" fmla="*/ 77952 w 77723"/>
                  <a:gd name="connsiteY1" fmla="*/ 40362 h 80060"/>
                  <a:gd name="connsiteX2" fmla="*/ 38685 w 77723"/>
                  <a:gd name="connsiteY2" fmla="*/ 80392 h 80060"/>
                  <a:gd name="connsiteX3" fmla="*/ 228 w 77723"/>
                  <a:gd name="connsiteY3" fmla="*/ 40362 h 80060"/>
                  <a:gd name="connsiteX4" fmla="*/ 39090 w 77723"/>
                  <a:gd name="connsiteY4" fmla="*/ 331 h 80060"/>
                  <a:gd name="connsiteX5" fmla="*/ 38685 w 77723"/>
                  <a:gd name="connsiteY5" fmla="*/ 66644 h 80060"/>
                  <a:gd name="connsiteX6" fmla="*/ 56902 w 77723"/>
                  <a:gd name="connsiteY6" fmla="*/ 40362 h 80060"/>
                  <a:gd name="connsiteX7" fmla="*/ 39495 w 77723"/>
                  <a:gd name="connsiteY7" fmla="*/ 14079 h 80060"/>
                  <a:gd name="connsiteX8" fmla="*/ 21279 w 77723"/>
                  <a:gd name="connsiteY8" fmla="*/ 40362 h 80060"/>
                  <a:gd name="connsiteX9" fmla="*/ 38685 w 77723"/>
                  <a:gd name="connsiteY9" fmla="*/ 66644 h 8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23" h="80060">
                    <a:moveTo>
                      <a:pt x="39090" y="331"/>
                    </a:moveTo>
                    <a:cubicBezTo>
                      <a:pt x="64998" y="331"/>
                      <a:pt x="77952" y="14888"/>
                      <a:pt x="77952" y="40362"/>
                    </a:cubicBezTo>
                    <a:cubicBezTo>
                      <a:pt x="77952" y="66240"/>
                      <a:pt x="63784" y="80392"/>
                      <a:pt x="38685" y="80392"/>
                    </a:cubicBezTo>
                    <a:cubicBezTo>
                      <a:pt x="13992" y="80392"/>
                      <a:pt x="228" y="65836"/>
                      <a:pt x="228" y="40362"/>
                    </a:cubicBezTo>
                    <a:cubicBezTo>
                      <a:pt x="228" y="15292"/>
                      <a:pt x="13992" y="331"/>
                      <a:pt x="39090" y="331"/>
                    </a:cubicBezTo>
                    <a:close/>
                    <a:moveTo>
                      <a:pt x="38685" y="66644"/>
                    </a:moveTo>
                    <a:cubicBezTo>
                      <a:pt x="52854" y="66644"/>
                      <a:pt x="56902" y="55323"/>
                      <a:pt x="56902" y="40362"/>
                    </a:cubicBezTo>
                    <a:cubicBezTo>
                      <a:pt x="56902" y="24188"/>
                      <a:pt x="52854" y="14079"/>
                      <a:pt x="39495" y="14079"/>
                    </a:cubicBezTo>
                    <a:cubicBezTo>
                      <a:pt x="25731" y="14079"/>
                      <a:pt x="21279" y="24592"/>
                      <a:pt x="21279" y="40362"/>
                    </a:cubicBezTo>
                    <a:cubicBezTo>
                      <a:pt x="21279" y="54918"/>
                      <a:pt x="25327" y="66644"/>
                      <a:pt x="38685" y="66644"/>
                    </a:cubicBezTo>
                  </a:path>
                </a:pathLst>
              </a:custGeom>
              <a:solidFill>
                <a:srgbClr val="FFFFFF"/>
              </a:solidFill>
              <a:ln w="40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528DA4D-8C30-934A-8FBA-96C44935AF54}"/>
                  </a:ext>
                </a:extLst>
              </p:cNvPr>
              <p:cNvSpPr/>
              <p:nvPr/>
            </p:nvSpPr>
            <p:spPr>
              <a:xfrm>
                <a:off x="5635662" y="2286815"/>
                <a:ext cx="114156" cy="76826"/>
              </a:xfrm>
              <a:custGeom>
                <a:avLst/>
                <a:gdLst>
                  <a:gd name="connsiteX0" fmla="*/ 94133 w 114156"/>
                  <a:gd name="connsiteY0" fmla="*/ 77158 h 76826"/>
                  <a:gd name="connsiteX1" fmla="*/ 73083 w 114156"/>
                  <a:gd name="connsiteY1" fmla="*/ 77158 h 76826"/>
                  <a:gd name="connsiteX2" fmla="*/ 57295 w 114156"/>
                  <a:gd name="connsiteY2" fmla="*/ 14483 h 76826"/>
                  <a:gd name="connsiteX3" fmla="*/ 41103 w 114156"/>
                  <a:gd name="connsiteY3" fmla="*/ 77158 h 76826"/>
                  <a:gd name="connsiteX4" fmla="*/ 20053 w 114156"/>
                  <a:gd name="connsiteY4" fmla="*/ 77158 h 76826"/>
                  <a:gd name="connsiteX5" fmla="*/ 217 w 114156"/>
                  <a:gd name="connsiteY5" fmla="*/ 331 h 76826"/>
                  <a:gd name="connsiteX6" fmla="*/ 18838 w 114156"/>
                  <a:gd name="connsiteY6" fmla="*/ 331 h 76826"/>
                  <a:gd name="connsiteX7" fmla="*/ 31792 w 114156"/>
                  <a:gd name="connsiteY7" fmla="*/ 58962 h 76826"/>
                  <a:gd name="connsiteX8" fmla="*/ 46365 w 114156"/>
                  <a:gd name="connsiteY8" fmla="*/ 331 h 76826"/>
                  <a:gd name="connsiteX9" fmla="*/ 67820 w 114156"/>
                  <a:gd name="connsiteY9" fmla="*/ 331 h 76826"/>
                  <a:gd name="connsiteX10" fmla="*/ 82798 w 114156"/>
                  <a:gd name="connsiteY10" fmla="*/ 58962 h 76826"/>
                  <a:gd name="connsiteX11" fmla="*/ 95752 w 114156"/>
                  <a:gd name="connsiteY11" fmla="*/ 331 h 76826"/>
                  <a:gd name="connsiteX12" fmla="*/ 114373 w 114156"/>
                  <a:gd name="connsiteY12" fmla="*/ 331 h 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156" h="76826">
                    <a:moveTo>
                      <a:pt x="94133" y="77158"/>
                    </a:moveTo>
                    <a:lnTo>
                      <a:pt x="73083" y="77158"/>
                    </a:lnTo>
                    <a:lnTo>
                      <a:pt x="57295" y="14483"/>
                    </a:lnTo>
                    <a:lnTo>
                      <a:pt x="41103" y="77158"/>
                    </a:lnTo>
                    <a:lnTo>
                      <a:pt x="20053" y="77158"/>
                    </a:lnTo>
                    <a:lnTo>
                      <a:pt x="217" y="331"/>
                    </a:lnTo>
                    <a:lnTo>
                      <a:pt x="18838" y="331"/>
                    </a:lnTo>
                    <a:lnTo>
                      <a:pt x="31792" y="58962"/>
                    </a:lnTo>
                    <a:cubicBezTo>
                      <a:pt x="35435" y="37936"/>
                      <a:pt x="41508" y="19740"/>
                      <a:pt x="46365" y="331"/>
                    </a:cubicBezTo>
                    <a:lnTo>
                      <a:pt x="67820" y="331"/>
                    </a:lnTo>
                    <a:lnTo>
                      <a:pt x="82798" y="58962"/>
                    </a:lnTo>
                    <a:lnTo>
                      <a:pt x="95752" y="331"/>
                    </a:lnTo>
                    <a:lnTo>
                      <a:pt x="114373" y="331"/>
                    </a:lnTo>
                  </a:path>
                </a:pathLst>
              </a:custGeom>
              <a:solidFill>
                <a:srgbClr val="FFFFFF"/>
              </a:solidFill>
              <a:ln w="40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AF41AA2-E0B9-2740-9914-EDF3E349A838}"/>
                  </a:ext>
                </a:extLst>
              </p:cNvPr>
              <p:cNvSpPr/>
              <p:nvPr/>
            </p:nvSpPr>
            <p:spPr>
              <a:xfrm>
                <a:off x="5754676" y="2284944"/>
                <a:ext cx="69629" cy="80618"/>
              </a:xfrm>
              <a:custGeom>
                <a:avLst/>
                <a:gdLst>
                  <a:gd name="connsiteX0" fmla="*/ 50472 w 69629"/>
                  <a:gd name="connsiteY0" fmla="*/ 23228 h 80618"/>
                  <a:gd name="connsiteX1" fmla="*/ 21731 w 69629"/>
                  <a:gd name="connsiteY1" fmla="*/ 21610 h 80618"/>
                  <a:gd name="connsiteX2" fmla="*/ 69903 w 69629"/>
                  <a:gd name="connsiteY2" fmla="*/ 56384 h 80618"/>
                  <a:gd name="connsiteX3" fmla="*/ 276 w 69629"/>
                  <a:gd name="connsiteY3" fmla="*/ 60023 h 80618"/>
                  <a:gd name="connsiteX4" fmla="*/ 17682 w 69629"/>
                  <a:gd name="connsiteY4" fmla="*/ 57193 h 80618"/>
                  <a:gd name="connsiteX5" fmla="*/ 35494 w 69629"/>
                  <a:gd name="connsiteY5" fmla="*/ 67302 h 80618"/>
                  <a:gd name="connsiteX6" fmla="*/ 45210 w 69629"/>
                  <a:gd name="connsiteY6" fmla="*/ 50723 h 80618"/>
                  <a:gd name="connsiteX7" fmla="*/ 3109 w 69629"/>
                  <a:gd name="connsiteY7" fmla="*/ 24036 h 80618"/>
                  <a:gd name="connsiteX8" fmla="*/ 68284 w 69629"/>
                  <a:gd name="connsiteY8" fmla="*/ 21206 h 8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29" h="80618">
                    <a:moveTo>
                      <a:pt x="50472" y="23228"/>
                    </a:moveTo>
                    <a:cubicBezTo>
                      <a:pt x="50877" y="11502"/>
                      <a:pt x="22135" y="9480"/>
                      <a:pt x="21731" y="21610"/>
                    </a:cubicBezTo>
                    <a:cubicBezTo>
                      <a:pt x="27803" y="40210"/>
                      <a:pt x="69498" y="24441"/>
                      <a:pt x="69903" y="56384"/>
                    </a:cubicBezTo>
                    <a:cubicBezTo>
                      <a:pt x="70308" y="89945"/>
                      <a:pt x="3514" y="87115"/>
                      <a:pt x="276" y="60023"/>
                    </a:cubicBezTo>
                    <a:lnTo>
                      <a:pt x="17682" y="57193"/>
                    </a:lnTo>
                    <a:cubicBezTo>
                      <a:pt x="19302" y="64876"/>
                      <a:pt x="25779" y="67302"/>
                      <a:pt x="35494" y="67302"/>
                    </a:cubicBezTo>
                    <a:cubicBezTo>
                      <a:pt x="48853" y="70537"/>
                      <a:pt x="58568" y="55171"/>
                      <a:pt x="45210" y="50723"/>
                    </a:cubicBezTo>
                    <a:cubicBezTo>
                      <a:pt x="27803" y="45063"/>
                      <a:pt x="3919" y="46276"/>
                      <a:pt x="3109" y="24036"/>
                    </a:cubicBezTo>
                    <a:cubicBezTo>
                      <a:pt x="2300" y="-8311"/>
                      <a:pt x="65450" y="-5885"/>
                      <a:pt x="68284" y="21206"/>
                    </a:cubicBezTo>
                  </a:path>
                </a:pathLst>
              </a:custGeom>
              <a:solidFill>
                <a:srgbClr val="FFFFFF"/>
              </a:solidFill>
              <a:ln w="40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3F9155B-CB40-6D42-ABEC-21BA26709B31}"/>
                  </a:ext>
                </a:extLst>
              </p:cNvPr>
              <p:cNvSpPr/>
              <p:nvPr/>
            </p:nvSpPr>
            <p:spPr>
              <a:xfrm>
                <a:off x="5836043" y="2285197"/>
                <a:ext cx="70436" cy="80073"/>
              </a:xfrm>
              <a:custGeom>
                <a:avLst/>
                <a:gdLst>
                  <a:gd name="connsiteX0" fmla="*/ 69511 w 70436"/>
                  <a:gd name="connsiteY0" fmla="*/ 59366 h 80073"/>
                  <a:gd name="connsiteX1" fmla="*/ 36317 w 70436"/>
                  <a:gd name="connsiteY1" fmla="*/ 80392 h 80073"/>
                  <a:gd name="connsiteX2" fmla="*/ 289 w 70436"/>
                  <a:gd name="connsiteY2" fmla="*/ 39957 h 80073"/>
                  <a:gd name="connsiteX3" fmla="*/ 36721 w 70436"/>
                  <a:gd name="connsiteY3" fmla="*/ 331 h 80073"/>
                  <a:gd name="connsiteX4" fmla="*/ 70726 w 70436"/>
                  <a:gd name="connsiteY4" fmla="*/ 44001 h 80073"/>
                  <a:gd name="connsiteX5" fmla="*/ 21339 w 70436"/>
                  <a:gd name="connsiteY5" fmla="*/ 44001 h 80073"/>
                  <a:gd name="connsiteX6" fmla="*/ 37126 w 70436"/>
                  <a:gd name="connsiteY6" fmla="*/ 66644 h 80073"/>
                  <a:gd name="connsiteX7" fmla="*/ 50890 w 70436"/>
                  <a:gd name="connsiteY7" fmla="*/ 57749 h 80073"/>
                  <a:gd name="connsiteX8" fmla="*/ 51295 w 70436"/>
                  <a:gd name="connsiteY8" fmla="*/ 31466 h 80073"/>
                  <a:gd name="connsiteX9" fmla="*/ 22958 w 70436"/>
                  <a:gd name="connsiteY9" fmla="*/ 22975 h 80073"/>
                  <a:gd name="connsiteX10" fmla="*/ 21339 w 70436"/>
                  <a:gd name="connsiteY10" fmla="*/ 31466 h 80073"/>
                  <a:gd name="connsiteX11" fmla="*/ 51295 w 70436"/>
                  <a:gd name="connsiteY11" fmla="*/ 31466 h 8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36" h="80073">
                    <a:moveTo>
                      <a:pt x="69511" y="59366"/>
                    </a:moveTo>
                    <a:cubicBezTo>
                      <a:pt x="64249" y="71497"/>
                      <a:pt x="54533" y="80797"/>
                      <a:pt x="36317" y="80392"/>
                    </a:cubicBezTo>
                    <a:cubicBezTo>
                      <a:pt x="12028" y="79584"/>
                      <a:pt x="289" y="65431"/>
                      <a:pt x="289" y="39957"/>
                    </a:cubicBezTo>
                    <a:cubicBezTo>
                      <a:pt x="289" y="14483"/>
                      <a:pt x="12433" y="331"/>
                      <a:pt x="36721" y="331"/>
                    </a:cubicBezTo>
                    <a:cubicBezTo>
                      <a:pt x="61820" y="331"/>
                      <a:pt x="70321" y="18527"/>
                      <a:pt x="70726" y="44001"/>
                    </a:cubicBezTo>
                    <a:lnTo>
                      <a:pt x="21339" y="44001"/>
                    </a:lnTo>
                    <a:cubicBezTo>
                      <a:pt x="21339" y="56536"/>
                      <a:pt x="24577" y="66240"/>
                      <a:pt x="37126" y="66644"/>
                    </a:cubicBezTo>
                    <a:cubicBezTo>
                      <a:pt x="44413" y="66644"/>
                      <a:pt x="49271" y="63814"/>
                      <a:pt x="50890" y="57749"/>
                    </a:cubicBezTo>
                    <a:close/>
                    <a:moveTo>
                      <a:pt x="51295" y="31466"/>
                    </a:moveTo>
                    <a:cubicBezTo>
                      <a:pt x="53319" y="12866"/>
                      <a:pt x="28220" y="5992"/>
                      <a:pt x="22958" y="22975"/>
                    </a:cubicBezTo>
                    <a:cubicBezTo>
                      <a:pt x="22148" y="25401"/>
                      <a:pt x="21339" y="28231"/>
                      <a:pt x="21339" y="31466"/>
                    </a:cubicBezTo>
                    <a:lnTo>
                      <a:pt x="51295" y="31466"/>
                    </a:lnTo>
                  </a:path>
                </a:pathLst>
              </a:custGeom>
              <a:solidFill>
                <a:srgbClr val="FFFFFF"/>
              </a:solidFill>
              <a:ln w="40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1C9B8E5-D214-BF42-8AB5-55068BF1871F}"/>
                  </a:ext>
                </a:extLst>
              </p:cNvPr>
              <p:cNvSpPr/>
              <p:nvPr/>
            </p:nvSpPr>
            <p:spPr>
              <a:xfrm>
                <a:off x="5921053" y="2285164"/>
                <a:ext cx="44933" cy="78477"/>
              </a:xfrm>
              <a:custGeom>
                <a:avLst/>
                <a:gdLst>
                  <a:gd name="connsiteX0" fmla="*/ 45257 w 44933"/>
                  <a:gd name="connsiteY0" fmla="*/ 18158 h 78477"/>
                  <a:gd name="connsiteX1" fmla="*/ 20969 w 44933"/>
                  <a:gd name="connsiteY1" fmla="*/ 41206 h 78477"/>
                  <a:gd name="connsiteX2" fmla="*/ 20969 w 44933"/>
                  <a:gd name="connsiteY2" fmla="*/ 78810 h 78477"/>
                  <a:gd name="connsiteX3" fmla="*/ 728 w 44933"/>
                  <a:gd name="connsiteY3" fmla="*/ 78810 h 78477"/>
                  <a:gd name="connsiteX4" fmla="*/ 323 w 44933"/>
                  <a:gd name="connsiteY4" fmla="*/ 1984 h 78477"/>
                  <a:gd name="connsiteX5" fmla="*/ 19349 w 44933"/>
                  <a:gd name="connsiteY5" fmla="*/ 1984 h 78477"/>
                  <a:gd name="connsiteX6" fmla="*/ 20564 w 44933"/>
                  <a:gd name="connsiteY6" fmla="*/ 18158 h 78477"/>
                  <a:gd name="connsiteX7" fmla="*/ 45257 w 44933"/>
                  <a:gd name="connsiteY7" fmla="*/ 1580 h 78477"/>
                  <a:gd name="connsiteX8" fmla="*/ 45257 w 44933"/>
                  <a:gd name="connsiteY8" fmla="*/ 18158 h 7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3" h="78477">
                    <a:moveTo>
                      <a:pt x="45257" y="18158"/>
                    </a:moveTo>
                    <a:cubicBezTo>
                      <a:pt x="29470" y="13306"/>
                      <a:pt x="20969" y="23415"/>
                      <a:pt x="20969" y="41206"/>
                    </a:cubicBezTo>
                    <a:lnTo>
                      <a:pt x="20969" y="78810"/>
                    </a:lnTo>
                    <a:lnTo>
                      <a:pt x="728" y="78810"/>
                    </a:lnTo>
                    <a:lnTo>
                      <a:pt x="323" y="1984"/>
                    </a:lnTo>
                    <a:lnTo>
                      <a:pt x="19349" y="1984"/>
                    </a:lnTo>
                    <a:cubicBezTo>
                      <a:pt x="20159" y="7241"/>
                      <a:pt x="18945" y="13710"/>
                      <a:pt x="20564" y="18158"/>
                    </a:cubicBezTo>
                    <a:cubicBezTo>
                      <a:pt x="22993" y="6836"/>
                      <a:pt x="31494" y="-3272"/>
                      <a:pt x="45257" y="1580"/>
                    </a:cubicBezTo>
                    <a:lnTo>
                      <a:pt x="45257" y="18158"/>
                    </a:lnTo>
                  </a:path>
                </a:pathLst>
              </a:custGeom>
              <a:solidFill>
                <a:srgbClr val="FFFFFF"/>
              </a:solidFill>
              <a:ln w="405" cap="flat">
                <a:noFill/>
                <a:prstDash val="solid"/>
                <a:miter/>
              </a:ln>
            </p:spPr>
            <p:txBody>
              <a:bodyPr rtlCol="0" anchor="ctr"/>
              <a:lstStyle/>
              <a:p>
                <a:endParaRPr lang="en-US"/>
              </a:p>
            </p:txBody>
          </p:sp>
        </p:grpSp>
      </p:grpSp>
      <p:grpSp>
        <p:nvGrpSpPr>
          <p:cNvPr id="513" name="Group 512">
            <a:extLst>
              <a:ext uri="{FF2B5EF4-FFF2-40B4-BE49-F238E27FC236}">
                <a16:creationId xmlns:a16="http://schemas.microsoft.com/office/drawing/2014/main" id="{B4CC19CE-27AF-F049-B940-09F087D572D9}"/>
              </a:ext>
            </a:extLst>
          </p:cNvPr>
          <p:cNvGrpSpPr/>
          <p:nvPr/>
        </p:nvGrpSpPr>
        <p:grpSpPr>
          <a:xfrm>
            <a:off x="8527777" y="1201524"/>
            <a:ext cx="345832" cy="810686"/>
            <a:chOff x="7250800" y="4771962"/>
            <a:chExt cx="345832" cy="810686"/>
          </a:xfrm>
        </p:grpSpPr>
        <p:sp>
          <p:nvSpPr>
            <p:cNvPr id="27" name="Freeform 26">
              <a:extLst>
                <a:ext uri="{FF2B5EF4-FFF2-40B4-BE49-F238E27FC236}">
                  <a16:creationId xmlns:a16="http://schemas.microsoft.com/office/drawing/2014/main" id="{6CF36C6B-DAE2-6B49-BBFC-731C1A35D673}"/>
                </a:ext>
              </a:extLst>
            </p:cNvPr>
            <p:cNvSpPr/>
            <p:nvPr/>
          </p:nvSpPr>
          <p:spPr>
            <a:xfrm>
              <a:off x="7250800" y="4771962"/>
              <a:ext cx="345832" cy="592256"/>
            </a:xfrm>
            <a:custGeom>
              <a:avLst/>
              <a:gdLst>
                <a:gd name="connsiteX0" fmla="*/ -58 w 462660"/>
                <a:gd name="connsiteY0" fmla="*/ -100 h 792330"/>
                <a:gd name="connsiteX1" fmla="*/ 462603 w 462660"/>
                <a:gd name="connsiteY1" fmla="*/ -100 h 792330"/>
                <a:gd name="connsiteX2" fmla="*/ 462603 w 462660"/>
                <a:gd name="connsiteY2" fmla="*/ 792231 h 792330"/>
                <a:gd name="connsiteX3" fmla="*/ -58 w 462660"/>
                <a:gd name="connsiteY3" fmla="*/ 792231 h 792330"/>
                <a:gd name="connsiteX4" fmla="*/ -58 w 462660"/>
                <a:gd name="connsiteY4" fmla="*/ -100 h 79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0" h="792330">
                  <a:moveTo>
                    <a:pt x="-58" y="-100"/>
                  </a:moveTo>
                  <a:lnTo>
                    <a:pt x="462603" y="-100"/>
                  </a:lnTo>
                  <a:lnTo>
                    <a:pt x="462603" y="792231"/>
                  </a:lnTo>
                  <a:lnTo>
                    <a:pt x="-58" y="792231"/>
                  </a:lnTo>
                  <a:lnTo>
                    <a:pt x="-58" y="-100"/>
                  </a:lnTo>
                  <a:close/>
                </a:path>
              </a:pathLst>
            </a:custGeom>
            <a:solidFill>
              <a:srgbClr val="29AAE1"/>
            </a:solidFill>
            <a:ln w="5464"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38FA8D5-14D9-9347-A131-0B105A61C88D}"/>
                </a:ext>
              </a:extLst>
            </p:cNvPr>
            <p:cNvSpPr/>
            <p:nvPr/>
          </p:nvSpPr>
          <p:spPr>
            <a:xfrm>
              <a:off x="7375187" y="5031714"/>
              <a:ext cx="191748" cy="236045"/>
            </a:xfrm>
            <a:custGeom>
              <a:avLst/>
              <a:gdLst>
                <a:gd name="connsiteX0" fmla="*/ 10107 w 256524"/>
                <a:gd name="connsiteY0" fmla="*/ 202527 h 315785"/>
                <a:gd name="connsiteX1" fmla="*/ 245373 w 256524"/>
                <a:gd name="connsiteY1" fmla="*/ 202527 h 315785"/>
                <a:gd name="connsiteX2" fmla="*/ 252750 w 256524"/>
                <a:gd name="connsiteY2" fmla="*/ 210442 h 315785"/>
                <a:gd name="connsiteX3" fmla="*/ 245373 w 256524"/>
                <a:gd name="connsiteY3" fmla="*/ 217538 h 315785"/>
                <a:gd name="connsiteX4" fmla="*/ 10107 w 256524"/>
                <a:gd name="connsiteY4" fmla="*/ 217538 h 315785"/>
                <a:gd name="connsiteX5" fmla="*/ 2238 w 256524"/>
                <a:gd name="connsiteY5" fmla="*/ 210442 h 315785"/>
                <a:gd name="connsiteX6" fmla="*/ 10052 w 256524"/>
                <a:gd name="connsiteY6" fmla="*/ 202527 h 315785"/>
                <a:gd name="connsiteX7" fmla="*/ 10490 w 256524"/>
                <a:gd name="connsiteY7" fmla="*/ 242867 h 315785"/>
                <a:gd name="connsiteX8" fmla="*/ 244935 w 256524"/>
                <a:gd name="connsiteY8" fmla="*/ 242867 h 315785"/>
                <a:gd name="connsiteX9" fmla="*/ 255101 w 256524"/>
                <a:gd name="connsiteY9" fmla="*/ 253238 h 315785"/>
                <a:gd name="connsiteX10" fmla="*/ 255101 w 256524"/>
                <a:gd name="connsiteY10" fmla="*/ 255531 h 315785"/>
                <a:gd name="connsiteX11" fmla="*/ 244935 w 256524"/>
                <a:gd name="connsiteY11" fmla="*/ 265793 h 315785"/>
                <a:gd name="connsiteX12" fmla="*/ 10490 w 256524"/>
                <a:gd name="connsiteY12" fmla="*/ 265793 h 315785"/>
                <a:gd name="connsiteX13" fmla="*/ -58 w 256524"/>
                <a:gd name="connsiteY13" fmla="*/ 255422 h 315785"/>
                <a:gd name="connsiteX14" fmla="*/ -58 w 256524"/>
                <a:gd name="connsiteY14" fmla="*/ 253129 h 315785"/>
                <a:gd name="connsiteX15" fmla="*/ 10545 w 256524"/>
                <a:gd name="connsiteY15" fmla="*/ 242758 h 315785"/>
                <a:gd name="connsiteX16" fmla="*/ 11473 w 256524"/>
                <a:gd name="connsiteY16" fmla="*/ 292705 h 315785"/>
                <a:gd name="connsiteX17" fmla="*/ 246301 w 256524"/>
                <a:gd name="connsiteY17" fmla="*/ 292705 h 315785"/>
                <a:gd name="connsiteX18" fmla="*/ 256467 w 256524"/>
                <a:gd name="connsiteY18" fmla="*/ 303076 h 315785"/>
                <a:gd name="connsiteX19" fmla="*/ 256467 w 256524"/>
                <a:gd name="connsiteY19" fmla="*/ 305424 h 315785"/>
                <a:gd name="connsiteX20" fmla="*/ 246356 w 256524"/>
                <a:gd name="connsiteY20" fmla="*/ 315686 h 315785"/>
                <a:gd name="connsiteX21" fmla="*/ 11528 w 256524"/>
                <a:gd name="connsiteY21" fmla="*/ 315686 h 315785"/>
                <a:gd name="connsiteX22" fmla="*/ 1363 w 256524"/>
                <a:gd name="connsiteY22" fmla="*/ 305478 h 315785"/>
                <a:gd name="connsiteX23" fmla="*/ 1363 w 256524"/>
                <a:gd name="connsiteY23" fmla="*/ 303076 h 315785"/>
                <a:gd name="connsiteX24" fmla="*/ 11528 w 256524"/>
                <a:gd name="connsiteY24" fmla="*/ 292705 h 315785"/>
                <a:gd name="connsiteX25" fmla="*/ 225480 w 256524"/>
                <a:gd name="connsiteY25" fmla="*/ 37074 h 315785"/>
                <a:gd name="connsiteX26" fmla="*/ 187608 w 256524"/>
                <a:gd name="connsiteY26" fmla="*/ 74302 h 315785"/>
                <a:gd name="connsiteX27" fmla="*/ 149354 w 256524"/>
                <a:gd name="connsiteY27" fmla="*/ 37019 h 315785"/>
                <a:gd name="connsiteX28" fmla="*/ 187608 w 256524"/>
                <a:gd name="connsiteY28" fmla="*/ -100 h 315785"/>
                <a:gd name="connsiteX29" fmla="*/ 225535 w 256524"/>
                <a:gd name="connsiteY29" fmla="*/ 37019 h 31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6524" h="315785">
                  <a:moveTo>
                    <a:pt x="10107" y="202527"/>
                  </a:moveTo>
                  <a:lnTo>
                    <a:pt x="245373" y="202527"/>
                  </a:lnTo>
                  <a:cubicBezTo>
                    <a:pt x="252750" y="202527"/>
                    <a:pt x="252750" y="202527"/>
                    <a:pt x="252750" y="210442"/>
                  </a:cubicBezTo>
                  <a:cubicBezTo>
                    <a:pt x="252750" y="217538"/>
                    <a:pt x="252750" y="217538"/>
                    <a:pt x="245373" y="217538"/>
                  </a:cubicBezTo>
                  <a:lnTo>
                    <a:pt x="10107" y="217538"/>
                  </a:lnTo>
                  <a:cubicBezTo>
                    <a:pt x="2238" y="217538"/>
                    <a:pt x="2238" y="217538"/>
                    <a:pt x="2238" y="210442"/>
                  </a:cubicBezTo>
                  <a:cubicBezTo>
                    <a:pt x="2238" y="202527"/>
                    <a:pt x="2238" y="202527"/>
                    <a:pt x="10052" y="202527"/>
                  </a:cubicBezTo>
                  <a:close/>
                  <a:moveTo>
                    <a:pt x="10490" y="242867"/>
                  </a:moveTo>
                  <a:lnTo>
                    <a:pt x="244935" y="242867"/>
                  </a:lnTo>
                  <a:cubicBezTo>
                    <a:pt x="255101" y="242867"/>
                    <a:pt x="255101" y="242867"/>
                    <a:pt x="255101" y="253238"/>
                  </a:cubicBezTo>
                  <a:lnTo>
                    <a:pt x="255101" y="255531"/>
                  </a:lnTo>
                  <a:cubicBezTo>
                    <a:pt x="255101" y="265793"/>
                    <a:pt x="255101" y="265793"/>
                    <a:pt x="244935" y="265793"/>
                  </a:cubicBezTo>
                  <a:lnTo>
                    <a:pt x="10490" y="265793"/>
                  </a:lnTo>
                  <a:cubicBezTo>
                    <a:pt x="-58" y="265793"/>
                    <a:pt x="-58" y="265793"/>
                    <a:pt x="-58" y="255422"/>
                  </a:cubicBezTo>
                  <a:lnTo>
                    <a:pt x="-58" y="253129"/>
                  </a:lnTo>
                  <a:cubicBezTo>
                    <a:pt x="-58" y="242758"/>
                    <a:pt x="-58" y="242758"/>
                    <a:pt x="10545" y="242758"/>
                  </a:cubicBezTo>
                  <a:close/>
                  <a:moveTo>
                    <a:pt x="11473" y="292705"/>
                  </a:moveTo>
                  <a:lnTo>
                    <a:pt x="246301" y="292705"/>
                  </a:lnTo>
                  <a:cubicBezTo>
                    <a:pt x="256467" y="292705"/>
                    <a:pt x="256467" y="292705"/>
                    <a:pt x="256467" y="303076"/>
                  </a:cubicBezTo>
                  <a:lnTo>
                    <a:pt x="256467" y="305424"/>
                  </a:lnTo>
                  <a:cubicBezTo>
                    <a:pt x="256467" y="315686"/>
                    <a:pt x="256467" y="315686"/>
                    <a:pt x="246356" y="315686"/>
                  </a:cubicBezTo>
                  <a:lnTo>
                    <a:pt x="11528" y="315686"/>
                  </a:lnTo>
                  <a:cubicBezTo>
                    <a:pt x="1363" y="315686"/>
                    <a:pt x="1363" y="315686"/>
                    <a:pt x="1363" y="305478"/>
                  </a:cubicBezTo>
                  <a:lnTo>
                    <a:pt x="1363" y="303076"/>
                  </a:lnTo>
                  <a:cubicBezTo>
                    <a:pt x="1363" y="292705"/>
                    <a:pt x="1363" y="292705"/>
                    <a:pt x="11528" y="292705"/>
                  </a:cubicBezTo>
                  <a:close/>
                  <a:moveTo>
                    <a:pt x="225480" y="37074"/>
                  </a:moveTo>
                  <a:cubicBezTo>
                    <a:pt x="225480" y="57653"/>
                    <a:pt x="208867" y="74302"/>
                    <a:pt x="187608" y="74302"/>
                  </a:cubicBezTo>
                  <a:cubicBezTo>
                    <a:pt x="166404" y="74302"/>
                    <a:pt x="149354" y="57598"/>
                    <a:pt x="149354" y="37019"/>
                  </a:cubicBezTo>
                  <a:cubicBezTo>
                    <a:pt x="149354" y="16440"/>
                    <a:pt x="166404" y="-100"/>
                    <a:pt x="187608" y="-100"/>
                  </a:cubicBezTo>
                  <a:cubicBezTo>
                    <a:pt x="208922" y="-100"/>
                    <a:pt x="225535" y="16440"/>
                    <a:pt x="225535" y="37019"/>
                  </a:cubicBezTo>
                  <a:close/>
                </a:path>
              </a:pathLst>
            </a:custGeom>
            <a:solidFill>
              <a:srgbClr val="FFFFFF"/>
            </a:solidFill>
            <a:ln w="546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3C737B6-324C-9E4F-BED0-783C40067D8C}"/>
                </a:ext>
              </a:extLst>
            </p:cNvPr>
            <p:cNvSpPr/>
            <p:nvPr/>
          </p:nvSpPr>
          <p:spPr>
            <a:xfrm>
              <a:off x="7497532" y="5042364"/>
              <a:ext cx="34845" cy="34274"/>
            </a:xfrm>
            <a:custGeom>
              <a:avLst/>
              <a:gdLst>
                <a:gd name="connsiteX0" fmla="*/ 46559 w 46616"/>
                <a:gd name="connsiteY0" fmla="*/ 22827 h 45853"/>
                <a:gd name="connsiteX1" fmla="*/ 23442 w 46616"/>
                <a:gd name="connsiteY1" fmla="*/ 45753 h 45853"/>
                <a:gd name="connsiteX2" fmla="*/ -58 w 46616"/>
                <a:gd name="connsiteY2" fmla="*/ 22827 h 45853"/>
                <a:gd name="connsiteX3" fmla="*/ 23442 w 46616"/>
                <a:gd name="connsiteY3" fmla="*/ -100 h 45853"/>
                <a:gd name="connsiteX4" fmla="*/ 46559 w 46616"/>
                <a:gd name="connsiteY4" fmla="*/ 22827 h 4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6" h="45853">
                  <a:moveTo>
                    <a:pt x="46559" y="22827"/>
                  </a:moveTo>
                  <a:cubicBezTo>
                    <a:pt x="46559" y="35491"/>
                    <a:pt x="36394" y="45753"/>
                    <a:pt x="23442" y="45753"/>
                  </a:cubicBezTo>
                  <a:cubicBezTo>
                    <a:pt x="10490" y="45753"/>
                    <a:pt x="-58" y="35491"/>
                    <a:pt x="-58" y="22827"/>
                  </a:cubicBezTo>
                  <a:cubicBezTo>
                    <a:pt x="-58" y="10162"/>
                    <a:pt x="10490" y="-100"/>
                    <a:pt x="23442" y="-100"/>
                  </a:cubicBezTo>
                  <a:cubicBezTo>
                    <a:pt x="36394" y="-100"/>
                    <a:pt x="46559" y="10162"/>
                    <a:pt x="46559" y="22827"/>
                  </a:cubicBezTo>
                  <a:close/>
                </a:path>
              </a:pathLst>
            </a:custGeom>
            <a:solidFill>
              <a:srgbClr val="54BBE7"/>
            </a:solidFill>
            <a:ln w="5464" cap="flat">
              <a:noFill/>
              <a:prstDash val="solid"/>
              <a:miter/>
            </a:ln>
          </p:spPr>
          <p:txBody>
            <a:bodyPr rtlCol="0" anchor="ctr"/>
            <a:lstStyle/>
            <a:p>
              <a:endParaRPr lang="en-US"/>
            </a:p>
          </p:txBody>
        </p:sp>
        <p:grpSp>
          <p:nvGrpSpPr>
            <p:cNvPr id="30" name="Graphic 6">
              <a:extLst>
                <a:ext uri="{FF2B5EF4-FFF2-40B4-BE49-F238E27FC236}">
                  <a16:creationId xmlns:a16="http://schemas.microsoft.com/office/drawing/2014/main" id="{F1E107F9-3D6A-2543-9741-B6772ADC2DB1}"/>
                </a:ext>
              </a:extLst>
            </p:cNvPr>
            <p:cNvGrpSpPr/>
            <p:nvPr/>
          </p:nvGrpSpPr>
          <p:grpSpPr>
            <a:xfrm>
              <a:off x="7257993" y="5504791"/>
              <a:ext cx="334361" cy="77857"/>
              <a:chOff x="9806599" y="2261391"/>
              <a:chExt cx="447314" cy="104158"/>
            </a:xfrm>
            <a:solidFill>
              <a:srgbClr val="000000"/>
            </a:solidFill>
          </p:grpSpPr>
          <p:sp>
            <p:nvSpPr>
              <p:cNvPr id="31" name="Freeform 30">
                <a:extLst>
                  <a:ext uri="{FF2B5EF4-FFF2-40B4-BE49-F238E27FC236}">
                    <a16:creationId xmlns:a16="http://schemas.microsoft.com/office/drawing/2014/main" id="{085CEB07-625B-8444-9BA4-928D38FD59D1}"/>
                  </a:ext>
                </a:extLst>
              </p:cNvPr>
              <p:cNvSpPr/>
              <p:nvPr/>
            </p:nvSpPr>
            <p:spPr>
              <a:xfrm>
                <a:off x="9806599" y="2261391"/>
                <a:ext cx="87455" cy="104158"/>
              </a:xfrm>
              <a:custGeom>
                <a:avLst/>
                <a:gdLst>
                  <a:gd name="connsiteX0" fmla="*/ 65364 w 87455"/>
                  <a:gd name="connsiteY0" fmla="*/ 29017 h 104158"/>
                  <a:gd name="connsiteX1" fmla="*/ 26098 w 87455"/>
                  <a:gd name="connsiteY1" fmla="*/ 27804 h 104158"/>
                  <a:gd name="connsiteX2" fmla="*/ 88439 w 87455"/>
                  <a:gd name="connsiteY2" fmla="*/ 73900 h 104158"/>
                  <a:gd name="connsiteX3" fmla="*/ 5857 w 87455"/>
                  <a:gd name="connsiteY3" fmla="*/ 88456 h 104158"/>
                  <a:gd name="connsiteX4" fmla="*/ 1000 w 87455"/>
                  <a:gd name="connsiteY4" fmla="*/ 76326 h 104158"/>
                  <a:gd name="connsiteX5" fmla="*/ 21240 w 87455"/>
                  <a:gd name="connsiteY5" fmla="*/ 73091 h 104158"/>
                  <a:gd name="connsiteX6" fmla="*/ 68198 w 87455"/>
                  <a:gd name="connsiteY6" fmla="*/ 75113 h 104158"/>
                  <a:gd name="connsiteX7" fmla="*/ 5857 w 87455"/>
                  <a:gd name="connsiteY7" fmla="*/ 29017 h 104158"/>
                  <a:gd name="connsiteX8" fmla="*/ 81962 w 87455"/>
                  <a:gd name="connsiteY8" fmla="*/ 14865 h 104158"/>
                  <a:gd name="connsiteX9" fmla="*/ 86010 w 87455"/>
                  <a:gd name="connsiteY9" fmla="*/ 26187 h 10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455" h="104158">
                    <a:moveTo>
                      <a:pt x="65364" y="29017"/>
                    </a:moveTo>
                    <a:cubicBezTo>
                      <a:pt x="64960" y="11630"/>
                      <a:pt x="27312" y="10417"/>
                      <a:pt x="26098" y="27804"/>
                    </a:cubicBezTo>
                    <a:cubicBezTo>
                      <a:pt x="33384" y="54491"/>
                      <a:pt x="87224" y="31847"/>
                      <a:pt x="88439" y="73900"/>
                    </a:cubicBezTo>
                    <a:cubicBezTo>
                      <a:pt x="89653" y="112313"/>
                      <a:pt x="21645" y="111504"/>
                      <a:pt x="5857" y="88456"/>
                    </a:cubicBezTo>
                    <a:cubicBezTo>
                      <a:pt x="3429" y="85221"/>
                      <a:pt x="1809" y="80774"/>
                      <a:pt x="1000" y="76326"/>
                    </a:cubicBezTo>
                    <a:lnTo>
                      <a:pt x="21240" y="73091"/>
                    </a:lnTo>
                    <a:cubicBezTo>
                      <a:pt x="22455" y="91691"/>
                      <a:pt x="66579" y="95735"/>
                      <a:pt x="68198" y="75113"/>
                    </a:cubicBezTo>
                    <a:cubicBezTo>
                      <a:pt x="61316" y="47213"/>
                      <a:pt x="7477" y="71069"/>
                      <a:pt x="5857" y="29017"/>
                    </a:cubicBezTo>
                    <a:cubicBezTo>
                      <a:pt x="4238" y="-6161"/>
                      <a:pt x="67793" y="-6566"/>
                      <a:pt x="81962" y="14865"/>
                    </a:cubicBezTo>
                    <a:cubicBezTo>
                      <a:pt x="83986" y="18100"/>
                      <a:pt x="85200" y="22143"/>
                      <a:pt x="86010" y="26187"/>
                    </a:cubicBezTo>
                  </a:path>
                </a:pathLst>
              </a:custGeom>
              <a:solidFill>
                <a:srgbClr val="FFFFFF"/>
              </a:solidFill>
              <a:ln w="40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7E74F32-DAF2-CA47-AA80-642E031DB192}"/>
                  </a:ext>
                </a:extLst>
              </p:cNvPr>
              <p:cNvSpPr/>
              <p:nvPr/>
            </p:nvSpPr>
            <p:spPr>
              <a:xfrm>
                <a:off x="9905372" y="2285197"/>
                <a:ext cx="70436" cy="80073"/>
              </a:xfrm>
              <a:custGeom>
                <a:avLst/>
                <a:gdLst>
                  <a:gd name="connsiteX0" fmla="*/ 70256 w 70436"/>
                  <a:gd name="connsiteY0" fmla="*/ 59366 h 80073"/>
                  <a:gd name="connsiteX1" fmla="*/ 37061 w 70436"/>
                  <a:gd name="connsiteY1" fmla="*/ 80392 h 80073"/>
                  <a:gd name="connsiteX2" fmla="*/ 1033 w 70436"/>
                  <a:gd name="connsiteY2" fmla="*/ 39957 h 80073"/>
                  <a:gd name="connsiteX3" fmla="*/ 37466 w 70436"/>
                  <a:gd name="connsiteY3" fmla="*/ 331 h 80073"/>
                  <a:gd name="connsiteX4" fmla="*/ 71470 w 70436"/>
                  <a:gd name="connsiteY4" fmla="*/ 44001 h 80073"/>
                  <a:gd name="connsiteX5" fmla="*/ 22083 w 70436"/>
                  <a:gd name="connsiteY5" fmla="*/ 44001 h 80073"/>
                  <a:gd name="connsiteX6" fmla="*/ 37871 w 70436"/>
                  <a:gd name="connsiteY6" fmla="*/ 66644 h 80073"/>
                  <a:gd name="connsiteX7" fmla="*/ 51634 w 70436"/>
                  <a:gd name="connsiteY7" fmla="*/ 57749 h 80073"/>
                  <a:gd name="connsiteX8" fmla="*/ 52039 w 70436"/>
                  <a:gd name="connsiteY8" fmla="*/ 31466 h 80073"/>
                  <a:gd name="connsiteX9" fmla="*/ 23703 w 70436"/>
                  <a:gd name="connsiteY9" fmla="*/ 22975 h 80073"/>
                  <a:gd name="connsiteX10" fmla="*/ 22083 w 70436"/>
                  <a:gd name="connsiteY10" fmla="*/ 31466 h 80073"/>
                  <a:gd name="connsiteX11" fmla="*/ 52039 w 70436"/>
                  <a:gd name="connsiteY11" fmla="*/ 31466 h 8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36" h="80073">
                    <a:moveTo>
                      <a:pt x="70256" y="59366"/>
                    </a:moveTo>
                    <a:cubicBezTo>
                      <a:pt x="64993" y="71497"/>
                      <a:pt x="55278" y="80797"/>
                      <a:pt x="37061" y="80392"/>
                    </a:cubicBezTo>
                    <a:cubicBezTo>
                      <a:pt x="12773" y="79584"/>
                      <a:pt x="1033" y="65431"/>
                      <a:pt x="1033" y="39957"/>
                    </a:cubicBezTo>
                    <a:cubicBezTo>
                      <a:pt x="1033" y="14483"/>
                      <a:pt x="13178" y="331"/>
                      <a:pt x="37466" y="331"/>
                    </a:cubicBezTo>
                    <a:cubicBezTo>
                      <a:pt x="62564" y="331"/>
                      <a:pt x="71065" y="18527"/>
                      <a:pt x="71470" y="44001"/>
                    </a:cubicBezTo>
                    <a:lnTo>
                      <a:pt x="22083" y="44001"/>
                    </a:lnTo>
                    <a:cubicBezTo>
                      <a:pt x="22083" y="56536"/>
                      <a:pt x="25322" y="66240"/>
                      <a:pt x="37871" y="66644"/>
                    </a:cubicBezTo>
                    <a:cubicBezTo>
                      <a:pt x="45157" y="66644"/>
                      <a:pt x="50015" y="63814"/>
                      <a:pt x="51634" y="57749"/>
                    </a:cubicBezTo>
                    <a:close/>
                    <a:moveTo>
                      <a:pt x="52039" y="31466"/>
                    </a:moveTo>
                    <a:cubicBezTo>
                      <a:pt x="54063" y="12866"/>
                      <a:pt x="28965" y="5992"/>
                      <a:pt x="23703" y="22975"/>
                    </a:cubicBezTo>
                    <a:cubicBezTo>
                      <a:pt x="22893" y="25401"/>
                      <a:pt x="22083" y="28231"/>
                      <a:pt x="22083" y="31466"/>
                    </a:cubicBezTo>
                    <a:lnTo>
                      <a:pt x="52039" y="31466"/>
                    </a:lnTo>
                  </a:path>
                </a:pathLst>
              </a:custGeom>
              <a:solidFill>
                <a:srgbClr val="FFFFFF"/>
              </a:solidFill>
              <a:ln w="40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68ED8457-5A48-7248-99F8-02D40C6F1070}"/>
                  </a:ext>
                </a:extLst>
              </p:cNvPr>
              <p:cNvSpPr/>
              <p:nvPr/>
            </p:nvSpPr>
            <p:spPr>
              <a:xfrm>
                <a:off x="9990382" y="2285164"/>
                <a:ext cx="44933" cy="78477"/>
              </a:xfrm>
              <a:custGeom>
                <a:avLst/>
                <a:gdLst>
                  <a:gd name="connsiteX0" fmla="*/ 46002 w 44933"/>
                  <a:gd name="connsiteY0" fmla="*/ 18158 h 78477"/>
                  <a:gd name="connsiteX1" fmla="*/ 21713 w 44933"/>
                  <a:gd name="connsiteY1" fmla="*/ 41206 h 78477"/>
                  <a:gd name="connsiteX2" fmla="*/ 21713 w 44933"/>
                  <a:gd name="connsiteY2" fmla="*/ 78810 h 78477"/>
                  <a:gd name="connsiteX3" fmla="*/ 1473 w 44933"/>
                  <a:gd name="connsiteY3" fmla="*/ 78810 h 78477"/>
                  <a:gd name="connsiteX4" fmla="*/ 1068 w 44933"/>
                  <a:gd name="connsiteY4" fmla="*/ 1984 h 78477"/>
                  <a:gd name="connsiteX5" fmla="*/ 20094 w 44933"/>
                  <a:gd name="connsiteY5" fmla="*/ 1984 h 78477"/>
                  <a:gd name="connsiteX6" fmla="*/ 21308 w 44933"/>
                  <a:gd name="connsiteY6" fmla="*/ 18158 h 78477"/>
                  <a:gd name="connsiteX7" fmla="*/ 46002 w 44933"/>
                  <a:gd name="connsiteY7" fmla="*/ 1580 h 78477"/>
                  <a:gd name="connsiteX8" fmla="*/ 46002 w 44933"/>
                  <a:gd name="connsiteY8" fmla="*/ 18158 h 7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3" h="78477">
                    <a:moveTo>
                      <a:pt x="46002" y="18158"/>
                    </a:moveTo>
                    <a:cubicBezTo>
                      <a:pt x="30214" y="13306"/>
                      <a:pt x="21713" y="23415"/>
                      <a:pt x="21713" y="41206"/>
                    </a:cubicBezTo>
                    <a:lnTo>
                      <a:pt x="21713" y="78810"/>
                    </a:lnTo>
                    <a:lnTo>
                      <a:pt x="1473" y="78810"/>
                    </a:lnTo>
                    <a:lnTo>
                      <a:pt x="1068" y="1984"/>
                    </a:lnTo>
                    <a:lnTo>
                      <a:pt x="20094" y="1984"/>
                    </a:lnTo>
                    <a:cubicBezTo>
                      <a:pt x="20904" y="7241"/>
                      <a:pt x="19689" y="13710"/>
                      <a:pt x="21308" y="18158"/>
                    </a:cubicBezTo>
                    <a:cubicBezTo>
                      <a:pt x="23737" y="6836"/>
                      <a:pt x="32238" y="-3272"/>
                      <a:pt x="46002" y="1580"/>
                    </a:cubicBezTo>
                    <a:lnTo>
                      <a:pt x="46002" y="18158"/>
                    </a:lnTo>
                  </a:path>
                </a:pathLst>
              </a:custGeom>
              <a:solidFill>
                <a:srgbClr val="FFFFFF"/>
              </a:solidFill>
              <a:ln w="40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373C3D7-DDF7-1F43-B57F-1EE94FA76D6D}"/>
                  </a:ext>
                </a:extLst>
              </p:cNvPr>
              <p:cNvSpPr/>
              <p:nvPr/>
            </p:nvSpPr>
            <p:spPr>
              <a:xfrm>
                <a:off x="10037745" y="2286815"/>
                <a:ext cx="80152" cy="76826"/>
              </a:xfrm>
              <a:custGeom>
                <a:avLst/>
                <a:gdLst>
                  <a:gd name="connsiteX0" fmla="*/ 52470 w 80152"/>
                  <a:gd name="connsiteY0" fmla="*/ 77158 h 76826"/>
                  <a:gd name="connsiteX1" fmla="*/ 28586 w 80152"/>
                  <a:gd name="connsiteY1" fmla="*/ 77158 h 76826"/>
                  <a:gd name="connsiteX2" fmla="*/ 1059 w 80152"/>
                  <a:gd name="connsiteY2" fmla="*/ 331 h 76826"/>
                  <a:gd name="connsiteX3" fmla="*/ 22514 w 80152"/>
                  <a:gd name="connsiteY3" fmla="*/ 331 h 76826"/>
                  <a:gd name="connsiteX4" fmla="*/ 40731 w 80152"/>
                  <a:gd name="connsiteY4" fmla="*/ 60984 h 76826"/>
                  <a:gd name="connsiteX5" fmla="*/ 60162 w 80152"/>
                  <a:gd name="connsiteY5" fmla="*/ 331 h 76826"/>
                  <a:gd name="connsiteX6" fmla="*/ 81212 w 80152"/>
                  <a:gd name="connsiteY6" fmla="*/ 331 h 7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152" h="76826">
                    <a:moveTo>
                      <a:pt x="52470" y="77158"/>
                    </a:moveTo>
                    <a:lnTo>
                      <a:pt x="28586" y="77158"/>
                    </a:lnTo>
                    <a:lnTo>
                      <a:pt x="1059" y="331"/>
                    </a:lnTo>
                    <a:lnTo>
                      <a:pt x="22514" y="331"/>
                    </a:lnTo>
                    <a:lnTo>
                      <a:pt x="40731" y="60984"/>
                    </a:lnTo>
                    <a:lnTo>
                      <a:pt x="60162" y="331"/>
                    </a:lnTo>
                    <a:lnTo>
                      <a:pt x="81212" y="331"/>
                    </a:lnTo>
                  </a:path>
                </a:pathLst>
              </a:custGeom>
              <a:solidFill>
                <a:srgbClr val="FFFFFF"/>
              </a:solidFill>
              <a:ln w="40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886B522A-750B-6E42-A555-2B426AB56B13}"/>
                  </a:ext>
                </a:extLst>
              </p:cNvPr>
              <p:cNvSpPr/>
              <p:nvPr/>
            </p:nvSpPr>
            <p:spPr>
              <a:xfrm>
                <a:off x="10123970" y="2285197"/>
                <a:ext cx="70436" cy="80073"/>
              </a:xfrm>
              <a:custGeom>
                <a:avLst/>
                <a:gdLst>
                  <a:gd name="connsiteX0" fmla="*/ 70296 w 70436"/>
                  <a:gd name="connsiteY0" fmla="*/ 59366 h 80073"/>
                  <a:gd name="connsiteX1" fmla="*/ 37101 w 70436"/>
                  <a:gd name="connsiteY1" fmla="*/ 80392 h 80073"/>
                  <a:gd name="connsiteX2" fmla="*/ 1073 w 70436"/>
                  <a:gd name="connsiteY2" fmla="*/ 39957 h 80073"/>
                  <a:gd name="connsiteX3" fmla="*/ 37506 w 70436"/>
                  <a:gd name="connsiteY3" fmla="*/ 331 h 80073"/>
                  <a:gd name="connsiteX4" fmla="*/ 71510 w 70436"/>
                  <a:gd name="connsiteY4" fmla="*/ 44001 h 80073"/>
                  <a:gd name="connsiteX5" fmla="*/ 22123 w 70436"/>
                  <a:gd name="connsiteY5" fmla="*/ 44001 h 80073"/>
                  <a:gd name="connsiteX6" fmla="*/ 37911 w 70436"/>
                  <a:gd name="connsiteY6" fmla="*/ 66644 h 80073"/>
                  <a:gd name="connsiteX7" fmla="*/ 51674 w 70436"/>
                  <a:gd name="connsiteY7" fmla="*/ 57749 h 80073"/>
                  <a:gd name="connsiteX8" fmla="*/ 52079 w 70436"/>
                  <a:gd name="connsiteY8" fmla="*/ 31466 h 80073"/>
                  <a:gd name="connsiteX9" fmla="*/ 23743 w 70436"/>
                  <a:gd name="connsiteY9" fmla="*/ 22975 h 80073"/>
                  <a:gd name="connsiteX10" fmla="*/ 22123 w 70436"/>
                  <a:gd name="connsiteY10" fmla="*/ 31466 h 80073"/>
                  <a:gd name="connsiteX11" fmla="*/ 52079 w 70436"/>
                  <a:gd name="connsiteY11" fmla="*/ 31466 h 8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36" h="80073">
                    <a:moveTo>
                      <a:pt x="70296" y="59366"/>
                    </a:moveTo>
                    <a:cubicBezTo>
                      <a:pt x="65033" y="71497"/>
                      <a:pt x="55318" y="80797"/>
                      <a:pt x="37101" y="80392"/>
                    </a:cubicBezTo>
                    <a:cubicBezTo>
                      <a:pt x="12813" y="79584"/>
                      <a:pt x="1073" y="65431"/>
                      <a:pt x="1073" y="39957"/>
                    </a:cubicBezTo>
                    <a:cubicBezTo>
                      <a:pt x="1073" y="14483"/>
                      <a:pt x="13218" y="331"/>
                      <a:pt x="37506" y="331"/>
                    </a:cubicBezTo>
                    <a:cubicBezTo>
                      <a:pt x="62604" y="331"/>
                      <a:pt x="71105" y="18527"/>
                      <a:pt x="71510" y="44001"/>
                    </a:cubicBezTo>
                    <a:lnTo>
                      <a:pt x="22123" y="44001"/>
                    </a:lnTo>
                    <a:cubicBezTo>
                      <a:pt x="22123" y="56536"/>
                      <a:pt x="25362" y="66240"/>
                      <a:pt x="37911" y="66644"/>
                    </a:cubicBezTo>
                    <a:cubicBezTo>
                      <a:pt x="45197" y="66644"/>
                      <a:pt x="50055" y="63814"/>
                      <a:pt x="51674" y="57749"/>
                    </a:cubicBezTo>
                    <a:close/>
                    <a:moveTo>
                      <a:pt x="52079" y="31466"/>
                    </a:moveTo>
                    <a:cubicBezTo>
                      <a:pt x="54103" y="12866"/>
                      <a:pt x="29005" y="5992"/>
                      <a:pt x="23743" y="22975"/>
                    </a:cubicBezTo>
                    <a:cubicBezTo>
                      <a:pt x="22933" y="25401"/>
                      <a:pt x="22123" y="28231"/>
                      <a:pt x="22123" y="31466"/>
                    </a:cubicBezTo>
                    <a:lnTo>
                      <a:pt x="52079" y="31466"/>
                    </a:lnTo>
                  </a:path>
                </a:pathLst>
              </a:custGeom>
              <a:solidFill>
                <a:srgbClr val="FFFFFF"/>
              </a:solidFill>
              <a:ln w="40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B317D36E-1B5E-8D43-9ED7-FA0E1F7CA7C0}"/>
                  </a:ext>
                </a:extLst>
              </p:cNvPr>
              <p:cNvSpPr/>
              <p:nvPr/>
            </p:nvSpPr>
            <p:spPr>
              <a:xfrm>
                <a:off x="10208980" y="2285164"/>
                <a:ext cx="44933" cy="78477"/>
              </a:xfrm>
              <a:custGeom>
                <a:avLst/>
                <a:gdLst>
                  <a:gd name="connsiteX0" fmla="*/ 46042 w 44933"/>
                  <a:gd name="connsiteY0" fmla="*/ 18158 h 78477"/>
                  <a:gd name="connsiteX1" fmla="*/ 21753 w 44933"/>
                  <a:gd name="connsiteY1" fmla="*/ 41206 h 78477"/>
                  <a:gd name="connsiteX2" fmla="*/ 21753 w 44933"/>
                  <a:gd name="connsiteY2" fmla="*/ 78810 h 78477"/>
                  <a:gd name="connsiteX3" fmla="*/ 1513 w 44933"/>
                  <a:gd name="connsiteY3" fmla="*/ 78810 h 78477"/>
                  <a:gd name="connsiteX4" fmla="*/ 1108 w 44933"/>
                  <a:gd name="connsiteY4" fmla="*/ 1984 h 78477"/>
                  <a:gd name="connsiteX5" fmla="*/ 20134 w 44933"/>
                  <a:gd name="connsiteY5" fmla="*/ 1984 h 78477"/>
                  <a:gd name="connsiteX6" fmla="*/ 21348 w 44933"/>
                  <a:gd name="connsiteY6" fmla="*/ 18158 h 78477"/>
                  <a:gd name="connsiteX7" fmla="*/ 46042 w 44933"/>
                  <a:gd name="connsiteY7" fmla="*/ 1580 h 78477"/>
                  <a:gd name="connsiteX8" fmla="*/ 46042 w 44933"/>
                  <a:gd name="connsiteY8" fmla="*/ 18158 h 7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3" h="78477">
                    <a:moveTo>
                      <a:pt x="46042" y="18158"/>
                    </a:moveTo>
                    <a:cubicBezTo>
                      <a:pt x="30254" y="13306"/>
                      <a:pt x="21753" y="23415"/>
                      <a:pt x="21753" y="41206"/>
                    </a:cubicBezTo>
                    <a:lnTo>
                      <a:pt x="21753" y="78810"/>
                    </a:lnTo>
                    <a:lnTo>
                      <a:pt x="1513" y="78810"/>
                    </a:lnTo>
                    <a:lnTo>
                      <a:pt x="1108" y="1984"/>
                    </a:lnTo>
                    <a:lnTo>
                      <a:pt x="20134" y="1984"/>
                    </a:lnTo>
                    <a:cubicBezTo>
                      <a:pt x="20944" y="7241"/>
                      <a:pt x="19729" y="13710"/>
                      <a:pt x="21348" y="18158"/>
                    </a:cubicBezTo>
                    <a:cubicBezTo>
                      <a:pt x="23777" y="6836"/>
                      <a:pt x="32278" y="-3272"/>
                      <a:pt x="46042" y="1580"/>
                    </a:cubicBezTo>
                    <a:lnTo>
                      <a:pt x="46042" y="18158"/>
                    </a:lnTo>
                  </a:path>
                </a:pathLst>
              </a:custGeom>
              <a:solidFill>
                <a:srgbClr val="FFFFFF"/>
              </a:solidFill>
              <a:ln w="405" cap="flat">
                <a:noFill/>
                <a:prstDash val="solid"/>
                <a:miter/>
              </a:ln>
            </p:spPr>
            <p:txBody>
              <a:bodyPr rtlCol="0" anchor="ctr"/>
              <a:lstStyle/>
              <a:p>
                <a:endParaRPr lang="en-US"/>
              </a:p>
            </p:txBody>
          </p:sp>
        </p:grpSp>
      </p:grpSp>
      <p:sp>
        <p:nvSpPr>
          <p:cNvPr id="512" name="Alternate Process 511">
            <a:extLst>
              <a:ext uri="{FF2B5EF4-FFF2-40B4-BE49-F238E27FC236}">
                <a16:creationId xmlns:a16="http://schemas.microsoft.com/office/drawing/2014/main" id="{4E2656F3-D36E-0845-BA6E-74F1C844BBA1}"/>
              </a:ext>
            </a:extLst>
          </p:cNvPr>
          <p:cNvSpPr/>
          <p:nvPr/>
        </p:nvSpPr>
        <p:spPr>
          <a:xfrm>
            <a:off x="2033264" y="1846009"/>
            <a:ext cx="3261161" cy="452801"/>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 types in URL and presses “Enter”</a:t>
            </a:r>
          </a:p>
        </p:txBody>
      </p:sp>
      <p:sp>
        <p:nvSpPr>
          <p:cNvPr id="561" name="Alternate Process 560">
            <a:extLst>
              <a:ext uri="{FF2B5EF4-FFF2-40B4-BE49-F238E27FC236}">
                <a16:creationId xmlns:a16="http://schemas.microsoft.com/office/drawing/2014/main" id="{173D96DF-0FB1-2643-B7F9-9A35871ABD88}"/>
              </a:ext>
            </a:extLst>
          </p:cNvPr>
          <p:cNvSpPr/>
          <p:nvPr/>
        </p:nvSpPr>
        <p:spPr>
          <a:xfrm>
            <a:off x="2033264" y="2566585"/>
            <a:ext cx="3261161" cy="452801"/>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Browser makes request to server to retrieve webpage</a:t>
            </a:r>
          </a:p>
        </p:txBody>
      </p:sp>
      <p:sp>
        <p:nvSpPr>
          <p:cNvPr id="562" name="Alternate Process 561">
            <a:extLst>
              <a:ext uri="{FF2B5EF4-FFF2-40B4-BE49-F238E27FC236}">
                <a16:creationId xmlns:a16="http://schemas.microsoft.com/office/drawing/2014/main" id="{C6276016-8A07-4741-93B5-924C321BEFC5}"/>
              </a:ext>
            </a:extLst>
          </p:cNvPr>
          <p:cNvSpPr/>
          <p:nvPr/>
        </p:nvSpPr>
        <p:spPr>
          <a:xfrm>
            <a:off x="2033264" y="3420576"/>
            <a:ext cx="3261161" cy="452801"/>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Browser “renders” the HTML</a:t>
            </a:r>
          </a:p>
        </p:txBody>
      </p:sp>
      <p:sp>
        <p:nvSpPr>
          <p:cNvPr id="563" name="Alternate Process 562">
            <a:extLst>
              <a:ext uri="{FF2B5EF4-FFF2-40B4-BE49-F238E27FC236}">
                <a16:creationId xmlns:a16="http://schemas.microsoft.com/office/drawing/2014/main" id="{E11EBE08-EDBA-1146-B4DC-BD996CCB3313}"/>
              </a:ext>
            </a:extLst>
          </p:cNvPr>
          <p:cNvSpPr/>
          <p:nvPr/>
        </p:nvSpPr>
        <p:spPr>
          <a:xfrm>
            <a:off x="2033264" y="4167193"/>
            <a:ext cx="3261161" cy="452801"/>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Browser requests images, script files and style sheets from server</a:t>
            </a:r>
          </a:p>
        </p:txBody>
      </p:sp>
      <p:sp>
        <p:nvSpPr>
          <p:cNvPr id="564" name="Alternate Process 563">
            <a:extLst>
              <a:ext uri="{FF2B5EF4-FFF2-40B4-BE49-F238E27FC236}">
                <a16:creationId xmlns:a16="http://schemas.microsoft.com/office/drawing/2014/main" id="{851CF06C-D354-F944-A9B2-F76E64685811}"/>
              </a:ext>
            </a:extLst>
          </p:cNvPr>
          <p:cNvSpPr/>
          <p:nvPr/>
        </p:nvSpPr>
        <p:spPr>
          <a:xfrm>
            <a:off x="2033264" y="4939160"/>
            <a:ext cx="3261161" cy="452801"/>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Scripts load and begin handling user interaction</a:t>
            </a:r>
          </a:p>
        </p:txBody>
      </p:sp>
      <p:sp>
        <p:nvSpPr>
          <p:cNvPr id="566" name="Alternate Process 565">
            <a:extLst>
              <a:ext uri="{FF2B5EF4-FFF2-40B4-BE49-F238E27FC236}">
                <a16:creationId xmlns:a16="http://schemas.microsoft.com/office/drawing/2014/main" id="{7969A334-4BDB-7E4C-968C-E2FB41E86D6A}"/>
              </a:ext>
            </a:extLst>
          </p:cNvPr>
          <p:cNvSpPr/>
          <p:nvPr/>
        </p:nvSpPr>
        <p:spPr>
          <a:xfrm>
            <a:off x="2033264" y="5655071"/>
            <a:ext cx="3261161" cy="643048"/>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Styles load and are rendered resulting in the final appearance of the web page</a:t>
            </a:r>
          </a:p>
        </p:txBody>
      </p:sp>
      <p:sp>
        <p:nvSpPr>
          <p:cNvPr id="567" name="Alternate Process 566">
            <a:extLst>
              <a:ext uri="{FF2B5EF4-FFF2-40B4-BE49-F238E27FC236}">
                <a16:creationId xmlns:a16="http://schemas.microsoft.com/office/drawing/2014/main" id="{287F103F-1281-F842-8865-EE558C9539DD}"/>
              </a:ext>
            </a:extLst>
          </p:cNvPr>
          <p:cNvSpPr/>
          <p:nvPr/>
        </p:nvSpPr>
        <p:spPr>
          <a:xfrm>
            <a:off x="7054045" y="2566585"/>
            <a:ext cx="3261161" cy="452801"/>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server receives the request</a:t>
            </a:r>
          </a:p>
        </p:txBody>
      </p:sp>
      <p:sp>
        <p:nvSpPr>
          <p:cNvPr id="568" name="Alternate Process 567">
            <a:extLst>
              <a:ext uri="{FF2B5EF4-FFF2-40B4-BE49-F238E27FC236}">
                <a16:creationId xmlns:a16="http://schemas.microsoft.com/office/drawing/2014/main" id="{5C93B1E9-8F3C-BA4A-A888-69F5DA8EF990}"/>
              </a:ext>
            </a:extLst>
          </p:cNvPr>
          <p:cNvSpPr/>
          <p:nvPr/>
        </p:nvSpPr>
        <p:spPr>
          <a:xfrm>
            <a:off x="7054045" y="3420576"/>
            <a:ext cx="3261161" cy="452801"/>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server responds with markup file contents (HTML)</a:t>
            </a:r>
          </a:p>
        </p:txBody>
      </p:sp>
      <p:sp>
        <p:nvSpPr>
          <p:cNvPr id="569" name="Alternate Process 568">
            <a:extLst>
              <a:ext uri="{FF2B5EF4-FFF2-40B4-BE49-F238E27FC236}">
                <a16:creationId xmlns:a16="http://schemas.microsoft.com/office/drawing/2014/main" id="{00E96974-64A6-BD41-86DB-55DDD6F2BEB7}"/>
              </a:ext>
            </a:extLst>
          </p:cNvPr>
          <p:cNvSpPr/>
          <p:nvPr/>
        </p:nvSpPr>
        <p:spPr>
          <a:xfrm>
            <a:off x="7054045" y="4167193"/>
            <a:ext cx="3261161" cy="452801"/>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server receives request</a:t>
            </a:r>
          </a:p>
        </p:txBody>
      </p:sp>
      <p:sp>
        <p:nvSpPr>
          <p:cNvPr id="570" name="Alternate Process 569">
            <a:extLst>
              <a:ext uri="{FF2B5EF4-FFF2-40B4-BE49-F238E27FC236}">
                <a16:creationId xmlns:a16="http://schemas.microsoft.com/office/drawing/2014/main" id="{7D25B767-49E4-704E-AC1F-2B8F94105289}"/>
              </a:ext>
            </a:extLst>
          </p:cNvPr>
          <p:cNvSpPr/>
          <p:nvPr/>
        </p:nvSpPr>
        <p:spPr>
          <a:xfrm>
            <a:off x="7054045" y="4939160"/>
            <a:ext cx="3261161" cy="452801"/>
          </a:xfrm>
          <a:prstGeom prst="flowChartAlternateProcess">
            <a:avLst/>
          </a:prstGeom>
          <a:solidFill>
            <a:srgbClr val="76D6FF">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server responds with JS/CSS/image file contents</a:t>
            </a:r>
          </a:p>
        </p:txBody>
      </p:sp>
      <p:pic>
        <p:nvPicPr>
          <p:cNvPr id="572" name="Picture 2" descr="Google Chrome: Fast &amp; Secure - Apps on Google Play">
            <a:extLst>
              <a:ext uri="{FF2B5EF4-FFF2-40B4-BE49-F238E27FC236}">
                <a16:creationId xmlns:a16="http://schemas.microsoft.com/office/drawing/2014/main" id="{19E61905-1708-274A-9411-865A7EF4437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236" t="8965" r="7977" b="9129"/>
          <a:stretch/>
        </p:blipFill>
        <p:spPr bwMode="auto">
          <a:xfrm>
            <a:off x="797581" y="964709"/>
            <a:ext cx="670180" cy="632501"/>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4" descr="Apple - Support - Downloads">
            <a:extLst>
              <a:ext uri="{FF2B5EF4-FFF2-40B4-BE49-F238E27FC236}">
                <a16:creationId xmlns:a16="http://schemas.microsoft.com/office/drawing/2014/main" id="{3CCEACEC-F443-4344-8012-48946F7D6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353" y="1888910"/>
            <a:ext cx="670181" cy="670181"/>
          </a:xfrm>
          <a:prstGeom prst="rect">
            <a:avLst/>
          </a:prstGeom>
          <a:noFill/>
          <a:extLst>
            <a:ext uri="{909E8E84-426E-40DD-AFC4-6F175D3DCCD1}">
              <a14:hiddenFill xmlns:a14="http://schemas.microsoft.com/office/drawing/2010/main">
                <a:solidFill>
                  <a:srgbClr val="FFFFFF"/>
                </a:solidFill>
              </a14:hiddenFill>
            </a:ext>
          </a:extLst>
        </p:spPr>
      </p:pic>
      <p:pic>
        <p:nvPicPr>
          <p:cNvPr id="574" name="Picture 6" descr="Firefox - Wikipedia">
            <a:extLst>
              <a:ext uri="{FF2B5EF4-FFF2-40B4-BE49-F238E27FC236}">
                <a16:creationId xmlns:a16="http://schemas.microsoft.com/office/drawing/2014/main" id="{6D2ED7C0-F7D3-5F4F-858B-1DF6E26B9A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182" y="864380"/>
            <a:ext cx="671154" cy="632501"/>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10" descr="The Secret History of the Google Logo">
            <a:extLst>
              <a:ext uri="{FF2B5EF4-FFF2-40B4-BE49-F238E27FC236}">
                <a16:creationId xmlns:a16="http://schemas.microsoft.com/office/drawing/2014/main" id="{D947A19F-5C6E-FC4E-A8DA-BB499EDBEA82}"/>
              </a:ext>
            </a:extLst>
          </p:cNvPr>
          <p:cNvPicPr>
            <a:picLocks noChangeAspect="1" noChangeArrowheads="1"/>
          </p:cNvPicPr>
          <p:nvPr/>
        </p:nvPicPr>
        <p:blipFill rotWithShape="1">
          <a:blip r:embed="rId6">
            <a:clrChange>
              <a:clrFrom>
                <a:srgbClr val="F4F4F4"/>
              </a:clrFrom>
              <a:clrTo>
                <a:srgbClr val="F4F4F4">
                  <a:alpha val="0"/>
                </a:srgbClr>
              </a:clrTo>
            </a:clrChange>
            <a:extLst>
              <a:ext uri="{28A0092B-C50C-407E-A947-70E740481C1C}">
                <a14:useLocalDpi xmlns:a14="http://schemas.microsoft.com/office/drawing/2010/main" val="0"/>
              </a:ext>
            </a:extLst>
          </a:blip>
          <a:srcRect l="29828" t="8233" r="28535" b="7974"/>
          <a:stretch/>
        </p:blipFill>
        <p:spPr bwMode="auto">
          <a:xfrm>
            <a:off x="10529426" y="2738286"/>
            <a:ext cx="547710" cy="551112"/>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14">
            <a:extLst>
              <a:ext uri="{FF2B5EF4-FFF2-40B4-BE49-F238E27FC236}">
                <a16:creationId xmlns:a16="http://schemas.microsoft.com/office/drawing/2014/main" id="{1A62C811-9494-9144-80F7-12F02D89EF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4374" y="1394115"/>
            <a:ext cx="761664" cy="874405"/>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16" descr="How to Auto-sync Update from One Github Repository to Other Repository  Using Github Workflow | by Wendy Yanto | The Startup | Medium">
            <a:extLst>
              <a:ext uri="{FF2B5EF4-FFF2-40B4-BE49-F238E27FC236}">
                <a16:creationId xmlns:a16="http://schemas.microsoft.com/office/drawing/2014/main" id="{E02FC191-E369-6147-AB21-0AA41F26DDC1}"/>
              </a:ext>
            </a:extLst>
          </p:cNvPr>
          <p:cNvPicPr>
            <a:picLocks noChangeAspect="1" noChangeArrowheads="1"/>
          </p:cNvPicPr>
          <p:nvPr/>
        </p:nvPicPr>
        <p:blipFill>
          <a:blip r:embed="rId8">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88323" y="1825139"/>
            <a:ext cx="1270931" cy="701752"/>
          </a:xfrm>
          <a:prstGeom prst="rect">
            <a:avLst/>
          </a:prstGeom>
          <a:noFill/>
          <a:extLst>
            <a:ext uri="{909E8E84-426E-40DD-AFC4-6F175D3DCCD1}">
              <a14:hiddenFill xmlns:a14="http://schemas.microsoft.com/office/drawing/2010/main">
                <a:solidFill>
                  <a:srgbClr val="FFFFFF"/>
                </a:solidFill>
              </a14:hiddenFill>
            </a:ext>
          </a:extLst>
        </p:spPr>
      </p:pic>
      <p:cxnSp>
        <p:nvCxnSpPr>
          <p:cNvPr id="516" name="Straight Arrow Connector 515">
            <a:extLst>
              <a:ext uri="{FF2B5EF4-FFF2-40B4-BE49-F238E27FC236}">
                <a16:creationId xmlns:a16="http://schemas.microsoft.com/office/drawing/2014/main" id="{93018C4A-D01D-734E-99FB-CED7E141877B}"/>
              </a:ext>
            </a:extLst>
          </p:cNvPr>
          <p:cNvCxnSpPr>
            <a:cxnSpLocks/>
            <a:stCxn id="561" idx="3"/>
            <a:endCxn id="567" idx="1"/>
          </p:cNvCxnSpPr>
          <p:nvPr/>
        </p:nvCxnSpPr>
        <p:spPr>
          <a:xfrm>
            <a:off x="5294425" y="2792986"/>
            <a:ext cx="17596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18F1619A-B81D-7A44-8CF2-37FA5D21A393}"/>
              </a:ext>
            </a:extLst>
          </p:cNvPr>
          <p:cNvCxnSpPr>
            <a:cxnSpLocks/>
            <a:stCxn id="568" idx="1"/>
            <a:endCxn id="562" idx="3"/>
          </p:cNvCxnSpPr>
          <p:nvPr/>
        </p:nvCxnSpPr>
        <p:spPr>
          <a:xfrm flipH="1">
            <a:off x="5294425" y="3646977"/>
            <a:ext cx="17596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9FC3D020-CFB0-4844-843F-BF60B77F0B7F}"/>
              </a:ext>
            </a:extLst>
          </p:cNvPr>
          <p:cNvCxnSpPr>
            <a:cxnSpLocks/>
            <a:stCxn id="563" idx="3"/>
            <a:endCxn id="569" idx="1"/>
          </p:cNvCxnSpPr>
          <p:nvPr/>
        </p:nvCxnSpPr>
        <p:spPr>
          <a:xfrm>
            <a:off x="5294425" y="4393594"/>
            <a:ext cx="17596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E6ED8699-1417-CC49-A61E-BA74B03FE41D}"/>
              </a:ext>
            </a:extLst>
          </p:cNvPr>
          <p:cNvCxnSpPr>
            <a:cxnSpLocks/>
            <a:stCxn id="570" idx="1"/>
            <a:endCxn id="564" idx="3"/>
          </p:cNvCxnSpPr>
          <p:nvPr/>
        </p:nvCxnSpPr>
        <p:spPr>
          <a:xfrm flipH="1">
            <a:off x="5294425" y="5165561"/>
            <a:ext cx="17596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7" name="Straight Arrow Connector 596">
            <a:extLst>
              <a:ext uri="{FF2B5EF4-FFF2-40B4-BE49-F238E27FC236}">
                <a16:creationId xmlns:a16="http://schemas.microsoft.com/office/drawing/2014/main" id="{227A69DF-769C-9443-A088-0C4D26DB9785}"/>
              </a:ext>
            </a:extLst>
          </p:cNvPr>
          <p:cNvCxnSpPr>
            <a:cxnSpLocks/>
            <a:stCxn id="567" idx="2"/>
            <a:endCxn id="568" idx="0"/>
          </p:cNvCxnSpPr>
          <p:nvPr/>
        </p:nvCxnSpPr>
        <p:spPr>
          <a:xfrm>
            <a:off x="8684626" y="3019386"/>
            <a:ext cx="0" cy="40119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6FF4389C-4B9E-BF49-BC10-C66F9ECFEE6A}"/>
              </a:ext>
            </a:extLst>
          </p:cNvPr>
          <p:cNvCxnSpPr>
            <a:cxnSpLocks/>
            <a:stCxn id="569" idx="2"/>
            <a:endCxn id="570" idx="0"/>
          </p:cNvCxnSpPr>
          <p:nvPr/>
        </p:nvCxnSpPr>
        <p:spPr>
          <a:xfrm>
            <a:off x="8684626" y="4619994"/>
            <a:ext cx="0" cy="31916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595AD4AD-DDA9-8B42-A16B-FA68F7237069}"/>
              </a:ext>
            </a:extLst>
          </p:cNvPr>
          <p:cNvCxnSpPr>
            <a:cxnSpLocks/>
            <a:stCxn id="562" idx="2"/>
            <a:endCxn id="563" idx="0"/>
          </p:cNvCxnSpPr>
          <p:nvPr/>
        </p:nvCxnSpPr>
        <p:spPr>
          <a:xfrm>
            <a:off x="3663845" y="3873377"/>
            <a:ext cx="0" cy="29381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300DC2B6-99EC-D84C-B64D-E095CABDD0A9}"/>
              </a:ext>
            </a:extLst>
          </p:cNvPr>
          <p:cNvCxnSpPr>
            <a:cxnSpLocks/>
            <a:stCxn id="564" idx="2"/>
            <a:endCxn id="566" idx="0"/>
          </p:cNvCxnSpPr>
          <p:nvPr/>
        </p:nvCxnSpPr>
        <p:spPr>
          <a:xfrm>
            <a:off x="3663845" y="5391961"/>
            <a:ext cx="0" cy="26311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8" name="Straight Arrow Connector 617">
            <a:extLst>
              <a:ext uri="{FF2B5EF4-FFF2-40B4-BE49-F238E27FC236}">
                <a16:creationId xmlns:a16="http://schemas.microsoft.com/office/drawing/2014/main" id="{A028EF34-6218-6B45-BCF9-54C763BA9DFD}"/>
              </a:ext>
            </a:extLst>
          </p:cNvPr>
          <p:cNvCxnSpPr>
            <a:cxnSpLocks/>
            <a:stCxn id="512" idx="2"/>
            <a:endCxn id="561" idx="0"/>
          </p:cNvCxnSpPr>
          <p:nvPr/>
        </p:nvCxnSpPr>
        <p:spPr>
          <a:xfrm>
            <a:off x="3663845" y="2298810"/>
            <a:ext cx="0" cy="26777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87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5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5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5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56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 nodeType="clickEffect">
                                  <p:stCondLst>
                                    <p:cond delay="0"/>
                                  </p:stCondLst>
                                  <p:childTnLst>
                                    <p:set>
                                      <p:cBhvr>
                                        <p:cTn id="72" dur="1" fill="hold">
                                          <p:stCondLst>
                                            <p:cond delay="0"/>
                                          </p:stCondLst>
                                        </p:cTn>
                                        <p:tgtEl>
                                          <p:spTgt spid="56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1" animBg="1"/>
      <p:bldP spid="561" grpId="0" animBg="1"/>
      <p:bldP spid="562" grpId="0" animBg="1"/>
      <p:bldP spid="563" grpId="1" animBg="1"/>
      <p:bldP spid="564" grpId="1" animBg="1"/>
      <p:bldP spid="566" grpId="0" animBg="1"/>
      <p:bldP spid="567" grpId="2" animBg="1"/>
      <p:bldP spid="568" grpId="1" animBg="1"/>
      <p:bldP spid="569" grpId="0" animBg="1"/>
      <p:bldP spid="5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A653-1588-5F46-AD24-C98C6E1F25D7}"/>
              </a:ext>
            </a:extLst>
          </p:cNvPr>
          <p:cNvSpPr>
            <a:spLocks noGrp="1"/>
          </p:cNvSpPr>
          <p:nvPr>
            <p:ph type="title"/>
          </p:nvPr>
        </p:nvSpPr>
        <p:spPr>
          <a:xfrm>
            <a:off x="3029347" y="2628900"/>
            <a:ext cx="6133306" cy="1600200"/>
          </a:xfrm>
        </p:spPr>
        <p:txBody>
          <a:bodyPr vert="horz" lIns="91440" tIns="45720" rIns="91440" bIns="45720" rtlCol="0" anchor="ctr">
            <a:noAutofit/>
          </a:bodyPr>
          <a:lstStyle/>
          <a:p>
            <a:pPr algn="ctr"/>
            <a:r>
              <a:rPr lang="en-US" sz="6000" dirty="0"/>
              <a:t>What is a web page made of?</a:t>
            </a:r>
          </a:p>
        </p:txBody>
      </p:sp>
    </p:spTree>
    <p:extLst>
      <p:ext uri="{BB962C8B-B14F-4D97-AF65-F5344CB8AC3E}">
        <p14:creationId xmlns:p14="http://schemas.microsoft.com/office/powerpoint/2010/main" val="2687459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A653-1588-5F46-AD24-C98C6E1F25D7}"/>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b="1" dirty="0"/>
              <a:t>HTML</a:t>
            </a:r>
            <a:endParaRPr lang="en-US" sz="4400" dirty="0"/>
          </a:p>
        </p:txBody>
      </p:sp>
      <p:sp>
        <p:nvSpPr>
          <p:cNvPr id="3" name="Content Placeholder 2">
            <a:extLst>
              <a:ext uri="{FF2B5EF4-FFF2-40B4-BE49-F238E27FC236}">
                <a16:creationId xmlns:a16="http://schemas.microsoft.com/office/drawing/2014/main" id="{2740A9F1-7DB3-E249-ADF9-A64E2A9FD7BD}"/>
              </a:ext>
            </a:extLst>
          </p:cNvPr>
          <p:cNvSpPr>
            <a:spLocks noGrp="1"/>
          </p:cNvSpPr>
          <p:nvPr>
            <p:ph type="body" sz="half" idx="2"/>
          </p:nvPr>
        </p:nvSpPr>
        <p:spPr>
          <a:xfrm>
            <a:off x="762000" y="2279018"/>
            <a:ext cx="5314543" cy="3375920"/>
          </a:xfrm>
        </p:spPr>
        <p:txBody>
          <a:bodyPr vert="horz" lIns="91440" tIns="45720" rIns="91440" bIns="45720" rtlCol="0" anchor="t">
            <a:normAutofit/>
          </a:bodyPr>
          <a:lstStyle/>
          <a:p>
            <a:pPr marL="285750" indent="-228600">
              <a:buFont typeface="Arial" panose="020B0604020202020204" pitchFamily="34" charset="0"/>
              <a:buChar char="•"/>
            </a:pPr>
            <a:r>
              <a:rPr lang="en-US" sz="1800" dirty="0"/>
              <a:t>A markup language</a:t>
            </a:r>
          </a:p>
          <a:p>
            <a:pPr marL="285750" indent="-228600">
              <a:buFont typeface="Arial" panose="020B0604020202020204" pitchFamily="34" charset="0"/>
              <a:buChar char="•"/>
            </a:pPr>
            <a:r>
              <a:rPr lang="en-US" sz="1800" dirty="0"/>
              <a:t>.htm or .html files</a:t>
            </a:r>
          </a:p>
          <a:p>
            <a:pPr marL="285750" indent="-228600">
              <a:buFont typeface="Arial" panose="020B0604020202020204" pitchFamily="34" charset="0"/>
              <a:buChar char="•"/>
            </a:pPr>
            <a:r>
              <a:rPr lang="en-US" sz="1800" dirty="0"/>
              <a:t>Starts with &lt;html&gt;, ends with &lt;/html&gt;</a:t>
            </a:r>
          </a:p>
          <a:p>
            <a:pPr marL="285750" indent="-228600">
              <a:buFont typeface="Arial" panose="020B0604020202020204" pitchFamily="34" charset="0"/>
              <a:buChar char="•"/>
            </a:pPr>
            <a:r>
              <a:rPr lang="en-US" sz="1800" dirty="0"/>
              <a:t>Defines</a:t>
            </a:r>
            <a:r>
              <a:rPr lang="en-US" sz="1800" b="1" dirty="0"/>
              <a:t> what</a:t>
            </a:r>
            <a:r>
              <a:rPr lang="en-US" sz="1800" dirty="0"/>
              <a:t> goes on a page, but does not usually define where it will go or what it will look like</a:t>
            </a:r>
          </a:p>
          <a:p>
            <a:pPr marL="285750" indent="-228600">
              <a:buFont typeface="Arial" panose="020B0604020202020204" pitchFamily="34" charset="0"/>
              <a:buChar char="•"/>
            </a:pPr>
            <a:r>
              <a:rPr lang="en-US" sz="1800" dirty="0"/>
              <a:t>In modern times, most HTML is generated by other “higher level” frameworks</a:t>
            </a:r>
          </a:p>
        </p:txBody>
      </p:sp>
      <p:sp>
        <p:nvSpPr>
          <p:cNvPr id="135" name="Freeform: Shape 13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Timber Framed House, Fenzel Pine | Wood frame house, Framing construction,  Timber frame homes">
            <a:extLst>
              <a:ext uri="{FF2B5EF4-FFF2-40B4-BE49-F238E27FC236}">
                <a16:creationId xmlns:a16="http://schemas.microsoft.com/office/drawing/2014/main" id="{5004BD1E-98FF-0A44-97F2-0B06D6A6A0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16" r="17647"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4930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0B21-0EFC-7547-AC2D-36E9FF241944}"/>
              </a:ext>
            </a:extLst>
          </p:cNvPr>
          <p:cNvSpPr>
            <a:spLocks noGrp="1"/>
          </p:cNvSpPr>
          <p:nvPr>
            <p:ph type="title"/>
          </p:nvPr>
        </p:nvSpPr>
        <p:spPr/>
        <p:txBody>
          <a:bodyPr/>
          <a:lstStyle/>
          <a:p>
            <a:r>
              <a:rPr lang="en-US">
                <a:solidFill>
                  <a:schemeClr val="bg1"/>
                </a:solidFill>
              </a:rPr>
              <a:t>Exercise 1: View Example </a:t>
            </a:r>
            <a:r>
              <a:rPr lang="en-US" b="1">
                <a:solidFill>
                  <a:schemeClr val="bg1"/>
                </a:solidFill>
              </a:rPr>
              <a:t>HTML</a:t>
            </a:r>
            <a:r>
              <a:rPr lang="en-US">
                <a:solidFill>
                  <a:schemeClr val="bg1"/>
                </a:solidFill>
              </a:rPr>
              <a:t> File</a:t>
            </a:r>
          </a:p>
        </p:txBody>
      </p:sp>
      <p:cxnSp>
        <p:nvCxnSpPr>
          <p:cNvPr id="6" name="Straight Connector 5">
            <a:extLst>
              <a:ext uri="{FF2B5EF4-FFF2-40B4-BE49-F238E27FC236}">
                <a16:creationId xmlns:a16="http://schemas.microsoft.com/office/drawing/2014/main" id="{05EC2771-69DA-1943-BCF1-BD22C12C9CE6}"/>
              </a:ext>
            </a:extLst>
          </p:cNvPr>
          <p:cNvCxnSpPr>
            <a:cxnSpLocks/>
          </p:cNvCxnSpPr>
          <p:nvPr/>
        </p:nvCxnSpPr>
        <p:spPr>
          <a:xfrm>
            <a:off x="7413878" y="1506071"/>
            <a:ext cx="0" cy="5055595"/>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13E4FCE7-C22C-ED4E-B40D-9D7770102ADA}"/>
              </a:ext>
            </a:extLst>
          </p:cNvPr>
          <p:cNvSpPr txBox="1"/>
          <p:nvPr/>
        </p:nvSpPr>
        <p:spPr>
          <a:xfrm>
            <a:off x="8255596" y="4148666"/>
            <a:ext cx="3110660" cy="646331"/>
          </a:xfrm>
          <a:prstGeom prst="rect">
            <a:avLst/>
          </a:prstGeom>
          <a:noFill/>
        </p:spPr>
        <p:txBody>
          <a:bodyPr wrap="none" rtlCol="0">
            <a:spAutoFit/>
          </a:bodyPr>
          <a:lstStyle/>
          <a:p>
            <a:r>
              <a:rPr lang="en-US">
                <a:solidFill>
                  <a:schemeClr val="bg1"/>
                </a:solidFill>
              </a:rPr>
              <a:t>What this HTML looks like after</a:t>
            </a:r>
            <a:br>
              <a:rPr lang="en-US">
                <a:solidFill>
                  <a:schemeClr val="bg1"/>
                </a:solidFill>
              </a:rPr>
            </a:br>
            <a:r>
              <a:rPr lang="en-US">
                <a:solidFill>
                  <a:schemeClr val="bg1"/>
                </a:solidFill>
              </a:rPr>
              <a:t>being rendered by a browser</a:t>
            </a:r>
          </a:p>
        </p:txBody>
      </p:sp>
      <p:pic>
        <p:nvPicPr>
          <p:cNvPr id="4" name="Picture 3">
            <a:extLst>
              <a:ext uri="{FF2B5EF4-FFF2-40B4-BE49-F238E27FC236}">
                <a16:creationId xmlns:a16="http://schemas.microsoft.com/office/drawing/2014/main" id="{CC5E3E29-0C3F-714B-8A46-ECAEC338A0A8}"/>
              </a:ext>
            </a:extLst>
          </p:cNvPr>
          <p:cNvPicPr>
            <a:picLocks noChangeAspect="1"/>
          </p:cNvPicPr>
          <p:nvPr/>
        </p:nvPicPr>
        <p:blipFill>
          <a:blip r:embed="rId3"/>
          <a:stretch>
            <a:fillRect/>
          </a:stretch>
        </p:blipFill>
        <p:spPr>
          <a:xfrm>
            <a:off x="7763809" y="1676964"/>
            <a:ext cx="4094233" cy="2324330"/>
          </a:xfrm>
          <a:prstGeom prst="rect">
            <a:avLst/>
          </a:prstGeom>
        </p:spPr>
      </p:pic>
      <p:sp>
        <p:nvSpPr>
          <p:cNvPr id="10" name="Content Placeholder 9">
            <a:extLst>
              <a:ext uri="{FF2B5EF4-FFF2-40B4-BE49-F238E27FC236}">
                <a16:creationId xmlns:a16="http://schemas.microsoft.com/office/drawing/2014/main" id="{1CA6AE49-A177-0247-AFCD-5461C50C6977}"/>
              </a:ext>
            </a:extLst>
          </p:cNvPr>
          <p:cNvSpPr>
            <a:spLocks noGrp="1"/>
          </p:cNvSpPr>
          <p:nvPr>
            <p:ph sz="half" idx="1"/>
          </p:nvPr>
        </p:nvSpPr>
        <p:spPr>
          <a:xfrm>
            <a:off x="838199" y="1825625"/>
            <a:ext cx="6575675" cy="4667250"/>
          </a:xfrm>
        </p:spPr>
        <p:txBody>
          <a:bodyPr>
            <a:normAutofit/>
          </a:bodyPr>
          <a:lstStyle/>
          <a:p>
            <a:pPr marL="514350" indent="-514350">
              <a:buAutoNum type="arabicPeriod"/>
            </a:pPr>
            <a:r>
              <a:rPr lang="en-US" sz="2400">
                <a:solidFill>
                  <a:schemeClr val="bg1"/>
                </a:solidFill>
              </a:rPr>
              <a:t>Open Terminal (on Mac) or </a:t>
            </a:r>
            <a:r>
              <a:rPr lang="en-US" sz="2400" err="1">
                <a:solidFill>
                  <a:schemeClr val="bg1"/>
                </a:solidFill>
              </a:rPr>
              <a:t>Powershell</a:t>
            </a:r>
            <a:r>
              <a:rPr lang="en-US" sz="2400">
                <a:solidFill>
                  <a:schemeClr val="bg1"/>
                </a:solidFill>
              </a:rPr>
              <a:t> (on Windows).</a:t>
            </a:r>
          </a:p>
          <a:p>
            <a:pPr marL="514350" indent="-514350">
              <a:buAutoNum type="arabicPeriod"/>
            </a:pPr>
            <a:r>
              <a:rPr lang="en-US" sz="2400">
                <a:solidFill>
                  <a:schemeClr val="bg1"/>
                </a:solidFill>
              </a:rPr>
              <a:t>Enter:</a:t>
            </a:r>
            <a:br>
              <a:rPr lang="en-US" sz="2400">
                <a:solidFill>
                  <a:schemeClr val="bg1"/>
                </a:solidFill>
              </a:rPr>
            </a:br>
            <a:r>
              <a:rPr lang="en-US" sz="2400">
                <a:solidFill>
                  <a:schemeClr val="bg1"/>
                </a:solidFill>
                <a:latin typeface="Courier New" panose="02070309020205020404" pitchFamily="49" charset="0"/>
                <a:cs typeface="Courier New" panose="02070309020205020404" pitchFamily="49" charset="0"/>
              </a:rPr>
              <a:t>cd ~/Downloads</a:t>
            </a:r>
            <a:br>
              <a:rPr lang="en-US" sz="2400">
                <a:solidFill>
                  <a:schemeClr val="bg1"/>
                </a:solidFill>
                <a:latin typeface="Courier New" panose="02070309020205020404" pitchFamily="49" charset="0"/>
                <a:cs typeface="Courier New" panose="02070309020205020404" pitchFamily="49" charset="0"/>
              </a:rPr>
            </a:br>
            <a:r>
              <a:rPr lang="en-US" sz="2400">
                <a:solidFill>
                  <a:schemeClr val="bg1"/>
                </a:solidFill>
                <a:latin typeface="Courier New" panose="02070309020205020404" pitchFamily="49" charset="0"/>
                <a:cs typeface="Courier New" panose="02070309020205020404" pitchFamily="49" charset="0"/>
              </a:rPr>
              <a:t>cd BGC-React-Intro</a:t>
            </a:r>
            <a:endParaRPr lang="en-US" sz="2400">
              <a:solidFill>
                <a:schemeClr val="bg1"/>
              </a:solidFill>
            </a:endParaRPr>
          </a:p>
          <a:p>
            <a:pPr marL="514350" indent="-514350">
              <a:lnSpc>
                <a:spcPct val="100000"/>
              </a:lnSpc>
              <a:buAutoNum type="arabicPeriod"/>
            </a:pPr>
            <a:r>
              <a:rPr lang="en-US" sz="2400">
                <a:solidFill>
                  <a:schemeClr val="bg1"/>
                </a:solidFill>
              </a:rPr>
              <a:t>Enter:</a:t>
            </a:r>
            <a:br>
              <a:rPr lang="en-US" sz="2400">
                <a:solidFill>
                  <a:schemeClr val="bg1"/>
                </a:solidFill>
                <a:latin typeface="Courier New" panose="02070309020205020404" pitchFamily="49" charset="0"/>
                <a:cs typeface="Courier New" panose="02070309020205020404" pitchFamily="49" charset="0"/>
              </a:rPr>
            </a:br>
            <a:r>
              <a:rPr lang="en-US" sz="2400">
                <a:solidFill>
                  <a:schemeClr val="bg1"/>
                </a:solidFill>
                <a:latin typeface="Courier New" panose="02070309020205020404" pitchFamily="49" charset="0"/>
                <a:cs typeface="Courier New" panose="02070309020205020404" pitchFamily="49" charset="0"/>
              </a:rPr>
              <a:t>open </a:t>
            </a:r>
            <a:r>
              <a:rPr lang="en-US" sz="2400" err="1">
                <a:solidFill>
                  <a:schemeClr val="bg1"/>
                </a:solidFill>
                <a:latin typeface="Courier New" panose="02070309020205020404" pitchFamily="49" charset="0"/>
                <a:cs typeface="Courier New" panose="02070309020205020404" pitchFamily="49" charset="0"/>
              </a:rPr>
              <a:t>helloworld.html</a:t>
            </a:r>
            <a:br>
              <a:rPr lang="en-US" sz="2400">
                <a:solidFill>
                  <a:schemeClr val="bg1"/>
                </a:solidFill>
                <a:latin typeface="Courier New" panose="02070309020205020404" pitchFamily="49" charset="0"/>
                <a:cs typeface="Courier New" panose="02070309020205020404" pitchFamily="49" charset="0"/>
              </a:rPr>
            </a:br>
            <a:r>
              <a:rPr lang="en-US" sz="2400">
                <a:solidFill>
                  <a:schemeClr val="bg1"/>
                </a:solidFill>
                <a:latin typeface="Courier New" panose="02070309020205020404" pitchFamily="49" charset="0"/>
                <a:cs typeface="Courier New" panose="02070309020205020404" pitchFamily="49" charset="0"/>
              </a:rPr>
              <a:t>Start-Process "</a:t>
            </a:r>
            <a:r>
              <a:rPr lang="en-US" sz="2400" err="1">
                <a:solidFill>
                  <a:schemeClr val="bg1"/>
                </a:solidFill>
                <a:latin typeface="Courier New" panose="02070309020205020404" pitchFamily="49" charset="0"/>
                <a:cs typeface="Courier New" panose="02070309020205020404" pitchFamily="49" charset="0"/>
              </a:rPr>
              <a:t>helloworld.html</a:t>
            </a:r>
            <a:r>
              <a:rPr lang="en-US" sz="2400">
                <a:solidFill>
                  <a:schemeClr val="bg1"/>
                </a:solidFill>
                <a:latin typeface="Courier New" panose="02070309020205020404" pitchFamily="49" charset="0"/>
                <a:cs typeface="Courier New" panose="02070309020205020404" pitchFamily="49" charset="0"/>
              </a:rPr>
              <a:t>"</a:t>
            </a:r>
          </a:p>
        </p:txBody>
      </p:sp>
      <p:sp>
        <p:nvSpPr>
          <p:cNvPr id="11" name="TextBox 10">
            <a:extLst>
              <a:ext uri="{FF2B5EF4-FFF2-40B4-BE49-F238E27FC236}">
                <a16:creationId xmlns:a16="http://schemas.microsoft.com/office/drawing/2014/main" id="{F035F758-DB88-5241-BE88-D0F368383470}"/>
              </a:ext>
            </a:extLst>
          </p:cNvPr>
          <p:cNvSpPr txBox="1"/>
          <p:nvPr/>
        </p:nvSpPr>
        <p:spPr>
          <a:xfrm>
            <a:off x="599086" y="4168900"/>
            <a:ext cx="966952" cy="369332"/>
          </a:xfrm>
          <a:prstGeom prst="rect">
            <a:avLst/>
          </a:prstGeom>
          <a:noFill/>
        </p:spPr>
        <p:txBody>
          <a:bodyPr wrap="square" rtlCol="0">
            <a:spAutoFit/>
          </a:bodyPr>
          <a:lstStyle/>
          <a:p>
            <a:r>
              <a:rPr lang="en-US">
                <a:solidFill>
                  <a:schemeClr val="accent4">
                    <a:lumMod val="40000"/>
                    <a:lumOff val="60000"/>
                  </a:schemeClr>
                </a:solidFill>
              </a:rPr>
              <a:t>MAC -&gt;</a:t>
            </a:r>
          </a:p>
        </p:txBody>
      </p:sp>
      <p:sp>
        <p:nvSpPr>
          <p:cNvPr id="12" name="TextBox 11">
            <a:extLst>
              <a:ext uri="{FF2B5EF4-FFF2-40B4-BE49-F238E27FC236}">
                <a16:creationId xmlns:a16="http://schemas.microsoft.com/office/drawing/2014/main" id="{4D467FAC-FF7F-1A4E-B32C-27022A4772A1}"/>
              </a:ext>
            </a:extLst>
          </p:cNvPr>
          <p:cNvSpPr txBox="1"/>
          <p:nvPr/>
        </p:nvSpPr>
        <p:spPr>
          <a:xfrm>
            <a:off x="50940" y="4488503"/>
            <a:ext cx="1616549" cy="369332"/>
          </a:xfrm>
          <a:prstGeom prst="rect">
            <a:avLst/>
          </a:prstGeom>
          <a:noFill/>
        </p:spPr>
        <p:txBody>
          <a:bodyPr wrap="square" rtlCol="0">
            <a:spAutoFit/>
          </a:bodyPr>
          <a:lstStyle/>
          <a:p>
            <a:r>
              <a:rPr lang="en-US">
                <a:solidFill>
                  <a:schemeClr val="accent4">
                    <a:lumMod val="40000"/>
                    <a:lumOff val="60000"/>
                  </a:schemeClr>
                </a:solidFill>
              </a:rPr>
              <a:t>WINDOWS -&gt;</a:t>
            </a:r>
          </a:p>
        </p:txBody>
      </p:sp>
    </p:spTree>
    <p:extLst>
      <p:ext uri="{BB962C8B-B14F-4D97-AF65-F5344CB8AC3E}">
        <p14:creationId xmlns:p14="http://schemas.microsoft.com/office/powerpoint/2010/main" val="173370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0B21-0EFC-7547-AC2D-36E9FF241944}"/>
              </a:ext>
            </a:extLst>
          </p:cNvPr>
          <p:cNvSpPr>
            <a:spLocks noGrp="1"/>
          </p:cNvSpPr>
          <p:nvPr>
            <p:ph type="title"/>
          </p:nvPr>
        </p:nvSpPr>
        <p:spPr/>
        <p:txBody>
          <a:bodyPr/>
          <a:lstStyle/>
          <a:p>
            <a:r>
              <a:rPr lang="en-US">
                <a:solidFill>
                  <a:schemeClr val="bg1"/>
                </a:solidFill>
              </a:rPr>
              <a:t>Open Example </a:t>
            </a:r>
            <a:r>
              <a:rPr lang="en-US" b="1">
                <a:solidFill>
                  <a:schemeClr val="bg1"/>
                </a:solidFill>
              </a:rPr>
              <a:t>HTML</a:t>
            </a:r>
            <a:r>
              <a:rPr lang="en-US">
                <a:solidFill>
                  <a:schemeClr val="bg1"/>
                </a:solidFill>
              </a:rPr>
              <a:t> File</a:t>
            </a:r>
          </a:p>
        </p:txBody>
      </p:sp>
      <p:cxnSp>
        <p:nvCxnSpPr>
          <p:cNvPr id="6" name="Straight Connector 5">
            <a:extLst>
              <a:ext uri="{FF2B5EF4-FFF2-40B4-BE49-F238E27FC236}">
                <a16:creationId xmlns:a16="http://schemas.microsoft.com/office/drawing/2014/main" id="{05EC2771-69DA-1943-BCF1-BD22C12C9CE6}"/>
              </a:ext>
            </a:extLst>
          </p:cNvPr>
          <p:cNvCxnSpPr>
            <a:cxnSpLocks/>
          </p:cNvCxnSpPr>
          <p:nvPr/>
        </p:nvCxnSpPr>
        <p:spPr>
          <a:xfrm>
            <a:off x="7413878" y="584199"/>
            <a:ext cx="0" cy="5977467"/>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sp>
        <p:nvSpPr>
          <p:cNvPr id="10" name="Content Placeholder 9">
            <a:extLst>
              <a:ext uri="{FF2B5EF4-FFF2-40B4-BE49-F238E27FC236}">
                <a16:creationId xmlns:a16="http://schemas.microsoft.com/office/drawing/2014/main" id="{1CA6AE49-A177-0247-AFCD-5461C50C6977}"/>
              </a:ext>
            </a:extLst>
          </p:cNvPr>
          <p:cNvSpPr>
            <a:spLocks noGrp="1"/>
          </p:cNvSpPr>
          <p:nvPr>
            <p:ph sz="half" idx="1"/>
          </p:nvPr>
        </p:nvSpPr>
        <p:spPr>
          <a:xfrm>
            <a:off x="838199" y="1825625"/>
            <a:ext cx="6575675" cy="4667250"/>
          </a:xfrm>
        </p:spPr>
        <p:txBody>
          <a:bodyPr>
            <a:normAutofit/>
          </a:bodyPr>
          <a:lstStyle/>
          <a:p>
            <a:pPr marL="514350" indent="-514350">
              <a:buAutoNum type="arabicPeriod"/>
            </a:pPr>
            <a:r>
              <a:rPr lang="en-US">
                <a:solidFill>
                  <a:schemeClr val="bg1"/>
                </a:solidFill>
              </a:rPr>
              <a:t>Open Finder (on Mac) or Windows Explorer and open your </a:t>
            </a:r>
            <a:r>
              <a:rPr lang="en-US">
                <a:solidFill>
                  <a:schemeClr val="bg1"/>
                </a:solidFill>
                <a:latin typeface="Consolas" panose="020B0609020204030204" pitchFamily="49" charset="0"/>
                <a:cs typeface="Consolas" panose="020B0609020204030204" pitchFamily="49" charset="0"/>
              </a:rPr>
              <a:t>Downloads</a:t>
            </a:r>
            <a:r>
              <a:rPr lang="en-US">
                <a:solidFill>
                  <a:schemeClr val="bg1"/>
                </a:solidFill>
              </a:rPr>
              <a:t> folder.</a:t>
            </a:r>
          </a:p>
          <a:p>
            <a:pPr marL="514350" indent="-514350">
              <a:buAutoNum type="arabicPeriod"/>
            </a:pPr>
            <a:r>
              <a:rPr lang="en-US">
                <a:solidFill>
                  <a:schemeClr val="bg1"/>
                </a:solidFill>
              </a:rPr>
              <a:t>Open </a:t>
            </a:r>
            <a:r>
              <a:rPr lang="en-US">
                <a:solidFill>
                  <a:schemeClr val="bg1"/>
                </a:solidFill>
                <a:latin typeface="Consolas" panose="020B0609020204030204" pitchFamily="49" charset="0"/>
                <a:cs typeface="Consolas" panose="020B0609020204030204" pitchFamily="49" charset="0"/>
              </a:rPr>
              <a:t>BGC-React-Intro</a:t>
            </a:r>
            <a:r>
              <a:rPr lang="en-US">
                <a:solidFill>
                  <a:schemeClr val="bg1"/>
                </a:solidFill>
              </a:rPr>
              <a:t>.</a:t>
            </a:r>
          </a:p>
          <a:p>
            <a:pPr marL="514350" indent="-514350">
              <a:buAutoNum type="arabicPeriod"/>
            </a:pPr>
            <a:r>
              <a:rPr lang="en-US">
                <a:solidFill>
                  <a:schemeClr val="bg1"/>
                </a:solidFill>
              </a:rPr>
              <a:t>Right-click </a:t>
            </a:r>
            <a:r>
              <a:rPr lang="en-US" err="1">
                <a:solidFill>
                  <a:schemeClr val="bg1"/>
                </a:solidFill>
                <a:latin typeface="Consolas" panose="020B0609020204030204" pitchFamily="49" charset="0"/>
                <a:cs typeface="Consolas" panose="020B0609020204030204" pitchFamily="49" charset="0"/>
              </a:rPr>
              <a:t>helloworld.html</a:t>
            </a:r>
            <a:r>
              <a:rPr lang="en-US">
                <a:solidFill>
                  <a:schemeClr val="bg1"/>
                </a:solidFill>
              </a:rPr>
              <a:t>.</a:t>
            </a:r>
          </a:p>
          <a:p>
            <a:pPr marL="514350" indent="-514350">
              <a:lnSpc>
                <a:spcPct val="100000"/>
              </a:lnSpc>
              <a:buAutoNum type="arabicPeriod"/>
            </a:pPr>
            <a:r>
              <a:rPr lang="en-US">
                <a:solidFill>
                  <a:schemeClr val="bg1"/>
                </a:solidFill>
              </a:rPr>
              <a:t>Go to:</a:t>
            </a:r>
            <a:br>
              <a:rPr lang="en-US">
                <a:solidFill>
                  <a:schemeClr val="bg1"/>
                </a:solidFill>
              </a:rPr>
            </a:br>
            <a:r>
              <a:rPr lang="en-US">
                <a:solidFill>
                  <a:schemeClr val="bg1"/>
                </a:solidFill>
              </a:rPr>
              <a:t>Open With </a:t>
            </a:r>
            <a:r>
              <a:rPr lang="en-US">
                <a:solidFill>
                  <a:schemeClr val="bg1"/>
                </a:solidFill>
                <a:sym typeface="Wingdings" pitchFamily="2" charset="2"/>
              </a:rPr>
              <a:t> </a:t>
            </a:r>
            <a:r>
              <a:rPr lang="en-US" err="1">
                <a:solidFill>
                  <a:schemeClr val="bg1"/>
                </a:solidFill>
                <a:sym typeface="Wingdings" pitchFamily="2" charset="2"/>
              </a:rPr>
              <a:t>VSCode</a:t>
            </a:r>
            <a:br>
              <a:rPr lang="en-US">
                <a:solidFill>
                  <a:schemeClr val="bg1"/>
                </a:solidFill>
                <a:sym typeface="Wingdings" pitchFamily="2" charset="2"/>
              </a:rPr>
            </a:br>
            <a:r>
              <a:rPr lang="en-US">
                <a:solidFill>
                  <a:schemeClr val="bg1"/>
                </a:solidFill>
                <a:sym typeface="Wingdings" pitchFamily="2" charset="2"/>
              </a:rPr>
              <a:t>Open With  More Apps  </a:t>
            </a:r>
            <a:r>
              <a:rPr lang="en-US" err="1">
                <a:solidFill>
                  <a:schemeClr val="bg1"/>
                </a:solidFill>
                <a:sym typeface="Wingdings" pitchFamily="2" charset="2"/>
              </a:rPr>
              <a:t>VSCode</a:t>
            </a:r>
            <a:endParaRPr lang="en-US">
              <a:solidFill>
                <a:schemeClr val="bg1"/>
              </a:solidFill>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F035F758-DB88-5241-BE88-D0F368383470}"/>
              </a:ext>
            </a:extLst>
          </p:cNvPr>
          <p:cNvSpPr txBox="1"/>
          <p:nvPr/>
        </p:nvSpPr>
        <p:spPr>
          <a:xfrm>
            <a:off x="599086" y="4652371"/>
            <a:ext cx="966952" cy="369332"/>
          </a:xfrm>
          <a:prstGeom prst="rect">
            <a:avLst/>
          </a:prstGeom>
          <a:noFill/>
        </p:spPr>
        <p:txBody>
          <a:bodyPr wrap="square" rtlCol="0">
            <a:spAutoFit/>
          </a:bodyPr>
          <a:lstStyle/>
          <a:p>
            <a:r>
              <a:rPr lang="en-US">
                <a:solidFill>
                  <a:schemeClr val="accent4">
                    <a:lumMod val="40000"/>
                    <a:lumOff val="60000"/>
                  </a:schemeClr>
                </a:solidFill>
              </a:rPr>
              <a:t>MAC -&gt;</a:t>
            </a:r>
          </a:p>
        </p:txBody>
      </p:sp>
      <p:sp>
        <p:nvSpPr>
          <p:cNvPr id="12" name="TextBox 11">
            <a:extLst>
              <a:ext uri="{FF2B5EF4-FFF2-40B4-BE49-F238E27FC236}">
                <a16:creationId xmlns:a16="http://schemas.microsoft.com/office/drawing/2014/main" id="{4D467FAC-FF7F-1A4E-B32C-27022A4772A1}"/>
              </a:ext>
            </a:extLst>
          </p:cNvPr>
          <p:cNvSpPr txBox="1"/>
          <p:nvPr/>
        </p:nvSpPr>
        <p:spPr>
          <a:xfrm>
            <a:off x="50940" y="5045547"/>
            <a:ext cx="1616549" cy="369332"/>
          </a:xfrm>
          <a:prstGeom prst="rect">
            <a:avLst/>
          </a:prstGeom>
          <a:noFill/>
        </p:spPr>
        <p:txBody>
          <a:bodyPr wrap="square" rtlCol="0">
            <a:spAutoFit/>
          </a:bodyPr>
          <a:lstStyle/>
          <a:p>
            <a:r>
              <a:rPr lang="en-US">
                <a:solidFill>
                  <a:schemeClr val="accent4">
                    <a:lumMod val="40000"/>
                    <a:lumOff val="60000"/>
                  </a:schemeClr>
                </a:solidFill>
              </a:rPr>
              <a:t>WINDOWS -&gt;</a:t>
            </a:r>
          </a:p>
        </p:txBody>
      </p:sp>
      <p:pic>
        <p:nvPicPr>
          <p:cNvPr id="3" name="Picture 2">
            <a:extLst>
              <a:ext uri="{FF2B5EF4-FFF2-40B4-BE49-F238E27FC236}">
                <a16:creationId xmlns:a16="http://schemas.microsoft.com/office/drawing/2014/main" id="{24C7153A-B444-7142-AB46-D86647F3BDDF}"/>
              </a:ext>
            </a:extLst>
          </p:cNvPr>
          <p:cNvPicPr>
            <a:picLocks noChangeAspect="1"/>
          </p:cNvPicPr>
          <p:nvPr/>
        </p:nvPicPr>
        <p:blipFill>
          <a:blip r:embed="rId3"/>
          <a:stretch>
            <a:fillRect/>
          </a:stretch>
        </p:blipFill>
        <p:spPr>
          <a:xfrm>
            <a:off x="7600435" y="2192951"/>
            <a:ext cx="4445000" cy="2438400"/>
          </a:xfrm>
          <a:prstGeom prst="rect">
            <a:avLst/>
          </a:prstGeom>
        </p:spPr>
      </p:pic>
    </p:spTree>
    <p:extLst>
      <p:ext uri="{BB962C8B-B14F-4D97-AF65-F5344CB8AC3E}">
        <p14:creationId xmlns:p14="http://schemas.microsoft.com/office/powerpoint/2010/main" val="361923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EE1B65-2BB9-EE4C-9085-4C6178051EEC}"/>
              </a:ext>
            </a:extLst>
          </p:cNvPr>
          <p:cNvPicPr>
            <a:picLocks noChangeAspect="1"/>
          </p:cNvPicPr>
          <p:nvPr/>
        </p:nvPicPr>
        <p:blipFill rotWithShape="1">
          <a:blip r:embed="rId3">
            <a:extLst>
              <a:ext uri="{28A0092B-C50C-407E-A947-70E740481C1C}">
                <a14:useLocalDpi xmlns:a14="http://schemas.microsoft.com/office/drawing/2010/main" val="0"/>
              </a:ext>
            </a:extLst>
          </a:blip>
          <a:srcRect l="38486" t="2630" r="38666" b="5346"/>
          <a:stretch/>
        </p:blipFill>
        <p:spPr>
          <a:xfrm>
            <a:off x="8628992" y="167060"/>
            <a:ext cx="2876850" cy="6523880"/>
          </a:xfrm>
          <a:prstGeom prst="rect">
            <a:avLst/>
          </a:prstGeom>
        </p:spPr>
      </p:pic>
      <p:sp>
        <p:nvSpPr>
          <p:cNvPr id="2" name="Title 1">
            <a:extLst>
              <a:ext uri="{FF2B5EF4-FFF2-40B4-BE49-F238E27FC236}">
                <a16:creationId xmlns:a16="http://schemas.microsoft.com/office/drawing/2014/main" id="{96B4C671-871C-1344-AF79-6EEF299497CD}"/>
              </a:ext>
            </a:extLst>
          </p:cNvPr>
          <p:cNvSpPr>
            <a:spLocks noGrp="1"/>
          </p:cNvSpPr>
          <p:nvPr>
            <p:ph type="title"/>
          </p:nvPr>
        </p:nvSpPr>
        <p:spPr/>
        <p:txBody>
          <a:bodyPr anchor="ctr">
            <a:normAutofit/>
          </a:bodyPr>
          <a:lstStyle/>
          <a:p>
            <a:r>
              <a:rPr lang="en-US" sz="4000" b="1" dirty="0">
                <a:solidFill>
                  <a:schemeClr val="bg1"/>
                </a:solidFill>
              </a:rPr>
              <a:t>JavaScript</a:t>
            </a:r>
            <a:endParaRPr lang="en-US" sz="4000" dirty="0">
              <a:solidFill>
                <a:schemeClr val="bg1"/>
              </a:solidFill>
            </a:endParaRPr>
          </a:p>
        </p:txBody>
      </p:sp>
      <p:sp>
        <p:nvSpPr>
          <p:cNvPr id="3" name="Content Placeholder 2">
            <a:extLst>
              <a:ext uri="{FF2B5EF4-FFF2-40B4-BE49-F238E27FC236}">
                <a16:creationId xmlns:a16="http://schemas.microsoft.com/office/drawing/2014/main" id="{4F2ACFF3-41BD-124D-90E6-C21FB6B0F08E}"/>
              </a:ext>
            </a:extLst>
          </p:cNvPr>
          <p:cNvSpPr>
            <a:spLocks noGrp="1"/>
          </p:cNvSpPr>
          <p:nvPr>
            <p:ph type="body" sz="half" idx="2"/>
          </p:nvPr>
        </p:nvSpPr>
        <p:spPr>
          <a:xfrm>
            <a:off x="839788" y="2057400"/>
            <a:ext cx="7068079" cy="3811588"/>
          </a:xfrm>
        </p:spPr>
        <p:txBody>
          <a:bodyPr>
            <a:normAutofit/>
          </a:bodyPr>
          <a:lstStyle/>
          <a:p>
            <a:r>
              <a:rPr lang="en-US" b="1" dirty="0">
                <a:solidFill>
                  <a:schemeClr val="bg1"/>
                </a:solidFill>
              </a:rPr>
              <a:t>JavaScript</a:t>
            </a:r>
            <a:r>
              <a:rPr lang="en-US" dirty="0">
                <a:solidFill>
                  <a:schemeClr val="bg1"/>
                </a:solidFill>
              </a:rPr>
              <a:t> defines the behavior and interactivity of a web page. </a:t>
            </a:r>
          </a:p>
          <a:p>
            <a:endParaRPr lang="en-US" dirty="0">
              <a:solidFill>
                <a:schemeClr val="bg1"/>
              </a:solidFill>
            </a:endParaRPr>
          </a:p>
          <a:p>
            <a:r>
              <a:rPr lang="en-US" b="1" dirty="0">
                <a:solidFill>
                  <a:schemeClr val="bg1"/>
                </a:solidFill>
              </a:rPr>
              <a:t>JavaScript </a:t>
            </a:r>
            <a:r>
              <a:rPr lang="en-US" dirty="0">
                <a:solidFill>
                  <a:schemeClr val="bg1"/>
                </a:solidFill>
              </a:rPr>
              <a:t>is responsible for deciding what to do when a button is clicked. It can update the HTML of a page to add/remove/update content, retrieve data from other servers (also known as APIs) and so much more!</a:t>
            </a:r>
            <a:endParaRPr lang="en-US" b="1" dirty="0">
              <a:solidFill>
                <a:schemeClr val="bg1"/>
              </a:solidFill>
            </a:endParaRPr>
          </a:p>
          <a:p>
            <a:endParaRPr lang="en-US" dirty="0">
              <a:solidFill>
                <a:schemeClr val="bg1"/>
              </a:solidFill>
            </a:endParaRPr>
          </a:p>
          <a:p>
            <a:r>
              <a:rPr lang="en-US" b="1" dirty="0">
                <a:solidFill>
                  <a:schemeClr val="bg1"/>
                </a:solidFill>
              </a:rPr>
              <a:t>JavaScript</a:t>
            </a:r>
            <a:r>
              <a:rPr lang="en-US" dirty="0">
                <a:solidFill>
                  <a:schemeClr val="bg1"/>
                </a:solidFill>
              </a:rPr>
              <a:t> code is usually included by an </a:t>
            </a:r>
            <a:r>
              <a:rPr lang="en-US" b="1" dirty="0">
                <a:solidFill>
                  <a:schemeClr val="bg1"/>
                </a:solidFill>
              </a:rPr>
              <a:t>HTML</a:t>
            </a:r>
            <a:r>
              <a:rPr lang="en-US" dirty="0">
                <a:solidFill>
                  <a:schemeClr val="bg1"/>
                </a:solidFill>
              </a:rPr>
              <a:t> file, as shown here:</a:t>
            </a:r>
          </a:p>
          <a:p>
            <a:pPr lvl="1"/>
            <a:r>
              <a:rPr lang="en-US" dirty="0">
                <a:solidFill>
                  <a:schemeClr val="bg1"/>
                </a:solidFill>
                <a:latin typeface="Courier New" panose="02070309020205020404" pitchFamily="49" charset="0"/>
                <a:cs typeface="Courier New" panose="02070309020205020404" pitchFamily="49" charset="0"/>
              </a:rPr>
              <a:t>&lt;script </a:t>
            </a:r>
            <a:r>
              <a:rPr lang="en-US" dirty="0" err="1">
                <a:solidFill>
                  <a:schemeClr val="bg1"/>
                </a:solidFill>
                <a:latin typeface="Courier New" panose="02070309020205020404" pitchFamily="49" charset="0"/>
                <a:cs typeface="Courier New" panose="02070309020205020404" pitchFamily="49" charset="0"/>
              </a:rPr>
              <a:t>src</a:t>
            </a:r>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myscript.js</a:t>
            </a:r>
            <a:r>
              <a:rPr lang="en-US" dirty="0">
                <a:solidFill>
                  <a:schemeClr val="bg1"/>
                </a:solidFill>
                <a:latin typeface="Courier New" panose="02070309020205020404" pitchFamily="49" charset="0"/>
                <a:cs typeface="Courier New" panose="02070309020205020404" pitchFamily="49" charset="0"/>
              </a:rPr>
              <a:t>"&gt;&lt;/script&gt;</a:t>
            </a:r>
          </a:p>
          <a:p>
            <a:endParaRPr lang="en-US" dirty="0">
              <a:solidFill>
                <a:schemeClr val="bg1"/>
              </a:solidFill>
            </a:endParaRPr>
          </a:p>
          <a:p>
            <a:r>
              <a:rPr lang="en-US" dirty="0">
                <a:solidFill>
                  <a:schemeClr val="bg1"/>
                </a:solidFill>
              </a:rPr>
              <a:t>As a web browser processes an HTML file and encounters a “script” tag, it will download the contents of that JavaScript file and inject the code right into the HTML.</a:t>
            </a:r>
          </a:p>
        </p:txBody>
      </p:sp>
    </p:spTree>
    <p:extLst>
      <p:ext uri="{BB962C8B-B14F-4D97-AF65-F5344CB8AC3E}">
        <p14:creationId xmlns:p14="http://schemas.microsoft.com/office/powerpoint/2010/main" val="407855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0B21-0EFC-7547-AC2D-36E9FF241944}"/>
              </a:ext>
            </a:extLst>
          </p:cNvPr>
          <p:cNvSpPr>
            <a:spLocks noGrp="1"/>
          </p:cNvSpPr>
          <p:nvPr>
            <p:ph type="title"/>
          </p:nvPr>
        </p:nvSpPr>
        <p:spPr/>
        <p:txBody>
          <a:bodyPr/>
          <a:lstStyle/>
          <a:p>
            <a:r>
              <a:rPr lang="en-US">
                <a:solidFill>
                  <a:schemeClr val="bg1"/>
                </a:solidFill>
              </a:rPr>
              <a:t>Exercise 2: Add </a:t>
            </a:r>
            <a:r>
              <a:rPr lang="en-US" err="1">
                <a:solidFill>
                  <a:schemeClr val="bg1"/>
                </a:solidFill>
              </a:rPr>
              <a:t>Javascript</a:t>
            </a:r>
            <a:endParaRPr lang="en-US">
              <a:solidFill>
                <a:schemeClr val="bg1"/>
              </a:solidFill>
            </a:endParaRPr>
          </a:p>
        </p:txBody>
      </p:sp>
      <p:sp>
        <p:nvSpPr>
          <p:cNvPr id="10" name="Content Placeholder 9">
            <a:extLst>
              <a:ext uri="{FF2B5EF4-FFF2-40B4-BE49-F238E27FC236}">
                <a16:creationId xmlns:a16="http://schemas.microsoft.com/office/drawing/2014/main" id="{1CA6AE49-A177-0247-AFCD-5461C50C6977}"/>
              </a:ext>
            </a:extLst>
          </p:cNvPr>
          <p:cNvSpPr>
            <a:spLocks noGrp="1"/>
          </p:cNvSpPr>
          <p:nvPr>
            <p:ph sz="half" idx="1"/>
          </p:nvPr>
        </p:nvSpPr>
        <p:spPr>
          <a:xfrm>
            <a:off x="838199" y="1825625"/>
            <a:ext cx="10515600" cy="4667250"/>
          </a:xfrm>
        </p:spPr>
        <p:txBody>
          <a:bodyPr>
            <a:normAutofit/>
          </a:bodyPr>
          <a:lstStyle/>
          <a:p>
            <a:pPr marL="514350" indent="-514350">
              <a:buFont typeface="Arial" panose="020B0604020202020204" pitchFamily="34" charset="0"/>
              <a:buAutoNum type="arabicPeriod"/>
            </a:pPr>
            <a:r>
              <a:rPr lang="en-US">
                <a:solidFill>
                  <a:schemeClr val="bg1"/>
                </a:solidFill>
              </a:rPr>
              <a:t>Open </a:t>
            </a:r>
            <a:r>
              <a:rPr lang="en-US" err="1">
                <a:solidFill>
                  <a:schemeClr val="bg1"/>
                </a:solidFill>
              </a:rPr>
              <a:t>exercises.txt</a:t>
            </a:r>
            <a:r>
              <a:rPr lang="en-US">
                <a:solidFill>
                  <a:schemeClr val="bg1"/>
                </a:solidFill>
              </a:rPr>
              <a:t> to find the “button” element.</a:t>
            </a:r>
          </a:p>
          <a:p>
            <a:pPr marL="514350" indent="-514350">
              <a:buFont typeface="Arial" panose="020B0604020202020204" pitchFamily="34" charset="0"/>
              <a:buAutoNum type="arabicPeriod"/>
            </a:pPr>
            <a:r>
              <a:rPr lang="en-US">
                <a:solidFill>
                  <a:schemeClr val="bg1"/>
                </a:solidFill>
              </a:rPr>
              <a:t>Click and drag your cursor to select all the button text.</a:t>
            </a:r>
          </a:p>
          <a:p>
            <a:pPr marL="514350" indent="-514350">
              <a:buFont typeface="Arial" panose="020B0604020202020204" pitchFamily="34" charset="0"/>
              <a:buAutoNum type="arabicPeriod"/>
            </a:pPr>
            <a:r>
              <a:rPr lang="en-US">
                <a:solidFill>
                  <a:schemeClr val="bg1"/>
                </a:solidFill>
              </a:rPr>
              <a:t>Right-click it, and select “Copy”.</a:t>
            </a:r>
          </a:p>
          <a:p>
            <a:pPr marL="514350" indent="-514350">
              <a:buFont typeface="Arial" panose="020B0604020202020204" pitchFamily="34" charset="0"/>
              <a:buAutoNum type="arabicPeriod"/>
            </a:pPr>
            <a:r>
              <a:rPr lang="en-US">
                <a:solidFill>
                  <a:schemeClr val="bg1"/>
                </a:solidFill>
              </a:rPr>
              <a:t>In </a:t>
            </a:r>
            <a:r>
              <a:rPr lang="en-US" err="1">
                <a:solidFill>
                  <a:schemeClr val="bg1"/>
                </a:solidFill>
              </a:rPr>
              <a:t>helloworld.html</a:t>
            </a:r>
            <a:r>
              <a:rPr lang="en-US">
                <a:solidFill>
                  <a:schemeClr val="bg1"/>
                </a:solidFill>
              </a:rPr>
              <a:t>, find the line that says “</a:t>
            </a:r>
            <a:r>
              <a:rPr lang="en-US" err="1">
                <a:solidFill>
                  <a:schemeClr val="bg1"/>
                </a:solidFill>
              </a:rPr>
              <a:t>Javascript</a:t>
            </a:r>
            <a:r>
              <a:rPr lang="en-US">
                <a:solidFill>
                  <a:schemeClr val="bg1"/>
                </a:solidFill>
              </a:rPr>
              <a:t> can change…”</a:t>
            </a:r>
          </a:p>
          <a:p>
            <a:pPr marL="514350" indent="-514350">
              <a:buFont typeface="Arial" panose="020B0604020202020204" pitchFamily="34" charset="0"/>
              <a:buAutoNum type="arabicPeriod"/>
            </a:pPr>
            <a:r>
              <a:rPr lang="en-US">
                <a:solidFill>
                  <a:schemeClr val="bg1"/>
                </a:solidFill>
              </a:rPr>
              <a:t>Add a couple blank lines below this by pressing the Enter key.</a:t>
            </a:r>
          </a:p>
          <a:p>
            <a:pPr marL="514350" indent="-514350">
              <a:buFont typeface="Arial" panose="020B0604020202020204" pitchFamily="34" charset="0"/>
              <a:buAutoNum type="arabicPeriod"/>
            </a:pPr>
            <a:r>
              <a:rPr lang="en-US">
                <a:solidFill>
                  <a:schemeClr val="bg1"/>
                </a:solidFill>
              </a:rPr>
              <a:t>Right-click the blank line, and select “Paste”.</a:t>
            </a:r>
          </a:p>
          <a:p>
            <a:pPr marL="514350" indent="-514350">
              <a:buFont typeface="Arial" panose="020B0604020202020204" pitchFamily="34" charset="0"/>
              <a:buAutoNum type="arabicPeriod"/>
            </a:pPr>
            <a:r>
              <a:rPr lang="en-US">
                <a:solidFill>
                  <a:schemeClr val="bg1"/>
                </a:solidFill>
              </a:rPr>
              <a:t>Save </a:t>
            </a:r>
            <a:r>
              <a:rPr lang="en-US" err="1">
                <a:solidFill>
                  <a:schemeClr val="bg1"/>
                </a:solidFill>
              </a:rPr>
              <a:t>helloworld.html</a:t>
            </a:r>
            <a:r>
              <a:rPr lang="en-US">
                <a:solidFill>
                  <a:schemeClr val="bg1"/>
                </a:solidFill>
              </a:rPr>
              <a:t> (File -&gt; Save).</a:t>
            </a:r>
          </a:p>
          <a:p>
            <a:pPr marL="514350" indent="-514350">
              <a:buFont typeface="Arial" panose="020B0604020202020204" pitchFamily="34" charset="0"/>
              <a:buAutoNum type="arabicPeriod"/>
            </a:pPr>
            <a:r>
              <a:rPr lang="en-US">
                <a:solidFill>
                  <a:schemeClr val="bg1"/>
                </a:solidFill>
              </a:rPr>
              <a:t>Refresh the webpage to see the results!</a:t>
            </a:r>
          </a:p>
          <a:p>
            <a:pPr marL="514350" indent="-514350">
              <a:buFont typeface="Arial" panose="020B0604020202020204" pitchFamily="34" charset="0"/>
              <a:buAutoNum type="arabicPeriod"/>
            </a:pPr>
            <a:endParaRPr lang="en-US">
              <a:solidFill>
                <a:schemeClr val="bg1"/>
              </a:solidFill>
              <a:latin typeface="Courier New" panose="02070309020205020404" pitchFamily="49" charset="0"/>
              <a:cs typeface="Courier New" panose="02070309020205020404" pitchFamily="49" charset="0"/>
            </a:endParaRPr>
          </a:p>
          <a:p>
            <a:pPr marL="514350" indent="-514350">
              <a:buAutoNum type="arabicPeriod"/>
            </a:pPr>
            <a:endParaRPr lang="en-US">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7613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4FA7-85D7-704E-BC23-7992B5D13535}"/>
              </a:ext>
            </a:extLst>
          </p:cNvPr>
          <p:cNvSpPr>
            <a:spLocks noGrp="1"/>
          </p:cNvSpPr>
          <p:nvPr>
            <p:ph type="title"/>
          </p:nvPr>
        </p:nvSpPr>
        <p:spPr/>
        <p:txBody>
          <a:bodyPr/>
          <a:lstStyle/>
          <a:p>
            <a:r>
              <a:rPr lang="en-US" b="1">
                <a:solidFill>
                  <a:schemeClr val="bg1"/>
                </a:solidFill>
              </a:rPr>
              <a:t>JavaScript</a:t>
            </a:r>
            <a:r>
              <a:rPr lang="en-US">
                <a:solidFill>
                  <a:schemeClr val="bg1"/>
                </a:solidFill>
              </a:rPr>
              <a:t> Embedded in HTML</a:t>
            </a:r>
          </a:p>
        </p:txBody>
      </p:sp>
      <p:pic>
        <p:nvPicPr>
          <p:cNvPr id="5" name="Picture 4" descr="Graphical user interface, text&#10;&#10;Description automatically generated">
            <a:extLst>
              <a:ext uri="{FF2B5EF4-FFF2-40B4-BE49-F238E27FC236}">
                <a16:creationId xmlns:a16="http://schemas.microsoft.com/office/drawing/2014/main" id="{F4236260-07EC-8946-B366-226E0B9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801" y="1825625"/>
            <a:ext cx="7248398" cy="4086634"/>
          </a:xfrm>
          <a:prstGeom prst="rect">
            <a:avLst/>
          </a:prstGeom>
        </p:spPr>
      </p:pic>
    </p:spTree>
    <p:extLst>
      <p:ext uri="{BB962C8B-B14F-4D97-AF65-F5344CB8AC3E}">
        <p14:creationId xmlns:p14="http://schemas.microsoft.com/office/powerpoint/2010/main" val="1187486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4FA7-85D7-704E-BC23-7992B5D13535}"/>
              </a:ext>
            </a:extLst>
          </p:cNvPr>
          <p:cNvSpPr>
            <a:spLocks noGrp="1"/>
          </p:cNvSpPr>
          <p:nvPr>
            <p:ph type="title"/>
          </p:nvPr>
        </p:nvSpPr>
        <p:spPr/>
        <p:txBody>
          <a:bodyPr/>
          <a:lstStyle/>
          <a:p>
            <a:r>
              <a:rPr lang="en-US">
                <a:solidFill>
                  <a:schemeClr val="bg1"/>
                </a:solidFill>
              </a:rPr>
              <a:t>Example: </a:t>
            </a:r>
            <a:r>
              <a:rPr lang="en-US" b="1">
                <a:solidFill>
                  <a:schemeClr val="bg1"/>
                </a:solidFill>
              </a:rPr>
              <a:t>JavaScript</a:t>
            </a:r>
            <a:r>
              <a:rPr lang="en-US">
                <a:solidFill>
                  <a:schemeClr val="bg1"/>
                </a:solidFill>
              </a:rPr>
              <a:t> in A Second File</a:t>
            </a:r>
          </a:p>
        </p:txBody>
      </p:sp>
      <p:sp>
        <p:nvSpPr>
          <p:cNvPr id="3" name="Content Placeholder 2">
            <a:extLst>
              <a:ext uri="{FF2B5EF4-FFF2-40B4-BE49-F238E27FC236}">
                <a16:creationId xmlns:a16="http://schemas.microsoft.com/office/drawing/2014/main" id="{D0FB53DD-0B00-8346-864C-C14BC2C1FA6C}"/>
              </a:ext>
            </a:extLst>
          </p:cNvPr>
          <p:cNvSpPr>
            <a:spLocks noGrp="1"/>
          </p:cNvSpPr>
          <p:nvPr>
            <p:ph sz="half" idx="1"/>
          </p:nvPr>
        </p:nvSpPr>
        <p:spPr/>
        <p:txBody>
          <a:bodyPr>
            <a:noAutofit/>
          </a:bodyPr>
          <a:lstStyle/>
          <a:p>
            <a:pPr marL="0" indent="0">
              <a:buNone/>
            </a:pPr>
            <a:r>
              <a:rPr lang="en-US" sz="1800" b="1" err="1">
                <a:solidFill>
                  <a:schemeClr val="bg1"/>
                </a:solidFill>
                <a:latin typeface="Courier New" panose="02070309020205020404" pitchFamily="49" charset="0"/>
                <a:cs typeface="Courier New" panose="02070309020205020404" pitchFamily="49" charset="0"/>
              </a:rPr>
              <a:t>index.html</a:t>
            </a:r>
            <a:endParaRPr lang="en-US" sz="1800" b="1">
              <a:solidFill>
                <a:schemeClr val="bg1"/>
              </a:solidFill>
              <a:latin typeface="Courier New" panose="02070309020205020404" pitchFamily="49" charset="0"/>
              <a:cs typeface="Courier New" panose="02070309020205020404" pitchFamily="49" charset="0"/>
            </a:endParaRPr>
          </a:p>
          <a:p>
            <a:pPr marL="0" indent="0">
              <a:buNone/>
            </a:pPr>
            <a:r>
              <a:rPr lang="en-US" sz="1800">
                <a:solidFill>
                  <a:schemeClr val="bg1"/>
                </a:solidFill>
                <a:latin typeface="Courier New" panose="02070309020205020404" pitchFamily="49" charset="0"/>
                <a:cs typeface="Courier New" panose="02070309020205020404" pitchFamily="49" charset="0"/>
              </a:rPr>
              <a:t>&lt;!DOCTYPE html&gt;</a:t>
            </a:r>
          </a:p>
          <a:p>
            <a:pPr marL="0" indent="0">
              <a:buNone/>
            </a:pPr>
            <a:r>
              <a:rPr lang="en-US" sz="1800">
                <a:solidFill>
                  <a:schemeClr val="bg1"/>
                </a:solidFill>
                <a:latin typeface="Courier New" panose="02070309020205020404" pitchFamily="49" charset="0"/>
                <a:cs typeface="Courier New" panose="02070309020205020404" pitchFamily="49" charset="0"/>
              </a:rPr>
              <a:t>&lt;html&gt;</a:t>
            </a:r>
          </a:p>
          <a:p>
            <a:pPr marL="0" indent="0">
              <a:buNone/>
            </a:pPr>
            <a:r>
              <a:rPr lang="en-US" sz="1800">
                <a:solidFill>
                  <a:schemeClr val="bg1"/>
                </a:solidFill>
                <a:latin typeface="Courier New" panose="02070309020205020404" pitchFamily="49" charset="0"/>
                <a:cs typeface="Courier New" panose="02070309020205020404" pitchFamily="49" charset="0"/>
              </a:rPr>
              <a:t>&lt;body&gt;</a:t>
            </a:r>
          </a:p>
          <a:p>
            <a:pPr marL="0" indent="0">
              <a:buNone/>
            </a:pPr>
            <a:r>
              <a:rPr lang="en-US" sz="1800">
                <a:solidFill>
                  <a:schemeClr val="bg1"/>
                </a:solidFill>
                <a:latin typeface="Courier New" panose="02070309020205020404" pitchFamily="49" charset="0"/>
                <a:cs typeface="Courier New" panose="02070309020205020404" pitchFamily="49" charset="0"/>
              </a:rPr>
              <a:t> &lt;p </a:t>
            </a:r>
            <a:r>
              <a:rPr lang="en-US" sz="1800" b="1">
                <a:solidFill>
                  <a:schemeClr val="bg1"/>
                </a:solidFill>
                <a:latin typeface="Courier New" panose="02070309020205020404" pitchFamily="49" charset="0"/>
                <a:cs typeface="Courier New" panose="02070309020205020404" pitchFamily="49" charset="0"/>
              </a:rPr>
              <a:t>id="demo"</a:t>
            </a:r>
            <a:r>
              <a:rPr lang="en-US" sz="1800">
                <a:solidFill>
                  <a:schemeClr val="bg1"/>
                </a:solidFill>
                <a:latin typeface="Courier New" panose="02070309020205020404" pitchFamily="49" charset="0"/>
                <a:cs typeface="Courier New" panose="02070309020205020404" pitchFamily="49" charset="0"/>
              </a:rPr>
              <a:t>&gt;A Paragraph.&lt;/p&gt;</a:t>
            </a:r>
          </a:p>
          <a:p>
            <a:pPr marL="0" indent="0">
              <a:buNone/>
            </a:pPr>
            <a:r>
              <a:rPr lang="en-US" sz="1800">
                <a:solidFill>
                  <a:schemeClr val="bg1"/>
                </a:solidFill>
                <a:latin typeface="Courier New" panose="02070309020205020404" pitchFamily="49" charset="0"/>
                <a:cs typeface="Courier New" panose="02070309020205020404" pitchFamily="49" charset="0"/>
              </a:rPr>
              <a:t> &lt;button type="button" onclick="</a:t>
            </a:r>
            <a:r>
              <a:rPr lang="en-US" sz="1800" b="1" err="1">
                <a:solidFill>
                  <a:schemeClr val="bg1"/>
                </a:solidFill>
                <a:latin typeface="Courier New" panose="02070309020205020404" pitchFamily="49" charset="0"/>
                <a:cs typeface="Courier New" panose="02070309020205020404" pitchFamily="49" charset="0"/>
              </a:rPr>
              <a:t>myFunction</a:t>
            </a:r>
            <a:r>
              <a:rPr lang="en-US" sz="1800" b="1">
                <a:solidFill>
                  <a:schemeClr val="bg1"/>
                </a:solidFill>
                <a:latin typeface="Courier New" panose="02070309020205020404" pitchFamily="49" charset="0"/>
                <a:cs typeface="Courier New" panose="02070309020205020404" pitchFamily="49" charset="0"/>
              </a:rPr>
              <a:t>()</a:t>
            </a:r>
            <a:r>
              <a:rPr lang="en-US" sz="1800">
                <a:solidFill>
                  <a:schemeClr val="bg1"/>
                </a:solidFill>
                <a:latin typeface="Courier New" panose="02070309020205020404" pitchFamily="49" charset="0"/>
                <a:cs typeface="Courier New" panose="02070309020205020404" pitchFamily="49" charset="0"/>
              </a:rPr>
              <a:t>"&gt;Try it&lt;/button&gt;</a:t>
            </a:r>
          </a:p>
          <a:p>
            <a:pPr marL="0" indent="0">
              <a:buNone/>
            </a:pPr>
            <a:r>
              <a:rPr lang="en-US" sz="1800">
                <a:solidFill>
                  <a:schemeClr val="bg1"/>
                </a:solidFill>
                <a:latin typeface="Courier New" panose="02070309020205020404" pitchFamily="49" charset="0"/>
                <a:cs typeface="Courier New" panose="02070309020205020404" pitchFamily="49" charset="0"/>
              </a:rPr>
              <a:t> &lt;script </a:t>
            </a:r>
            <a:r>
              <a:rPr lang="en-US" sz="1800" err="1">
                <a:solidFill>
                  <a:schemeClr val="bg1"/>
                </a:solidFill>
                <a:latin typeface="Courier New" panose="02070309020205020404" pitchFamily="49" charset="0"/>
                <a:cs typeface="Courier New" panose="02070309020205020404" pitchFamily="49" charset="0"/>
              </a:rPr>
              <a:t>src</a:t>
            </a:r>
            <a:r>
              <a:rPr lang="en-US" sz="1800">
                <a:solidFill>
                  <a:schemeClr val="bg1"/>
                </a:solidFill>
                <a:latin typeface="Courier New" panose="02070309020205020404" pitchFamily="49" charset="0"/>
                <a:cs typeface="Courier New" panose="02070309020205020404" pitchFamily="49" charset="0"/>
              </a:rPr>
              <a:t>="</a:t>
            </a:r>
            <a:r>
              <a:rPr lang="en-US" sz="1800" b="1" err="1">
                <a:solidFill>
                  <a:schemeClr val="bg1"/>
                </a:solidFill>
                <a:latin typeface="Courier New" panose="02070309020205020404" pitchFamily="49" charset="0"/>
                <a:cs typeface="Courier New" panose="02070309020205020404" pitchFamily="49" charset="0"/>
              </a:rPr>
              <a:t>myScript.js</a:t>
            </a:r>
            <a:r>
              <a:rPr lang="en-US" sz="1800">
                <a:solidFill>
                  <a:schemeClr val="bg1"/>
                </a:solidFill>
                <a:latin typeface="Courier New" panose="02070309020205020404" pitchFamily="49" charset="0"/>
                <a:cs typeface="Courier New" panose="02070309020205020404" pitchFamily="49" charset="0"/>
              </a:rPr>
              <a:t>"&gt;&lt;/script&gt;</a:t>
            </a:r>
          </a:p>
          <a:p>
            <a:pPr marL="0" indent="0">
              <a:buNone/>
            </a:pPr>
            <a:r>
              <a:rPr lang="en-US" sz="1800">
                <a:solidFill>
                  <a:schemeClr val="bg1"/>
                </a:solidFill>
                <a:latin typeface="Courier New" panose="02070309020205020404" pitchFamily="49" charset="0"/>
                <a:cs typeface="Courier New" panose="02070309020205020404" pitchFamily="49" charset="0"/>
              </a:rPr>
              <a:t>&lt;/body&gt;</a:t>
            </a:r>
          </a:p>
          <a:p>
            <a:pPr marL="0" indent="0">
              <a:buNone/>
            </a:pPr>
            <a:r>
              <a:rPr lang="en-US" sz="1800">
                <a:solidFill>
                  <a:schemeClr val="bg1"/>
                </a:solidFill>
                <a:latin typeface="Courier New" panose="02070309020205020404" pitchFamily="49" charset="0"/>
                <a:cs typeface="Courier New" panose="02070309020205020404" pitchFamily="49" charset="0"/>
              </a:rPr>
              <a:t>&lt;/html&gt;</a:t>
            </a:r>
          </a:p>
        </p:txBody>
      </p:sp>
      <p:sp>
        <p:nvSpPr>
          <p:cNvPr id="6" name="Content Placeholder 5">
            <a:extLst>
              <a:ext uri="{FF2B5EF4-FFF2-40B4-BE49-F238E27FC236}">
                <a16:creationId xmlns:a16="http://schemas.microsoft.com/office/drawing/2014/main" id="{13DF18CF-3997-F642-AC9A-33BE18D387BD}"/>
              </a:ext>
            </a:extLst>
          </p:cNvPr>
          <p:cNvSpPr>
            <a:spLocks noGrp="1"/>
          </p:cNvSpPr>
          <p:nvPr>
            <p:ph sz="half" idx="2"/>
          </p:nvPr>
        </p:nvSpPr>
        <p:spPr/>
        <p:txBody>
          <a:bodyPr>
            <a:noAutofit/>
          </a:bodyPr>
          <a:lstStyle/>
          <a:p>
            <a:pPr marL="0" indent="0">
              <a:buNone/>
            </a:pPr>
            <a:r>
              <a:rPr lang="en-US" sz="1800" b="1" err="1">
                <a:solidFill>
                  <a:schemeClr val="bg1"/>
                </a:solidFill>
                <a:latin typeface="Courier New" panose="02070309020205020404" pitchFamily="49" charset="0"/>
                <a:cs typeface="Courier New" panose="02070309020205020404" pitchFamily="49" charset="0"/>
              </a:rPr>
              <a:t>myScript.js</a:t>
            </a:r>
            <a:endParaRPr lang="en-US" sz="1800" b="1">
              <a:solidFill>
                <a:schemeClr val="bg1"/>
              </a:solidFill>
              <a:latin typeface="Courier New" panose="02070309020205020404" pitchFamily="49" charset="0"/>
              <a:cs typeface="Courier New" panose="02070309020205020404" pitchFamily="49" charset="0"/>
            </a:endParaRPr>
          </a:p>
          <a:p>
            <a:pPr marL="0" indent="0">
              <a:buNone/>
            </a:pPr>
            <a:endParaRPr lang="en-US" sz="1800">
              <a:solidFill>
                <a:schemeClr val="bg1"/>
              </a:solidFill>
              <a:latin typeface="Courier New" panose="02070309020205020404" pitchFamily="49" charset="0"/>
              <a:cs typeface="Courier New" panose="02070309020205020404" pitchFamily="49" charset="0"/>
            </a:endParaRPr>
          </a:p>
          <a:p>
            <a:pPr marL="0" indent="0">
              <a:buNone/>
            </a:pPr>
            <a:r>
              <a:rPr lang="en-US" sz="1800">
                <a:solidFill>
                  <a:schemeClr val="bg1"/>
                </a:solidFill>
                <a:latin typeface="Courier New" panose="02070309020205020404" pitchFamily="49" charset="0"/>
                <a:cs typeface="Courier New" panose="02070309020205020404" pitchFamily="49" charset="0"/>
              </a:rPr>
              <a:t>function </a:t>
            </a:r>
            <a:r>
              <a:rPr lang="en-US" sz="1800" err="1">
                <a:solidFill>
                  <a:schemeClr val="bg1"/>
                </a:solidFill>
                <a:latin typeface="Courier New" panose="02070309020205020404" pitchFamily="49" charset="0"/>
                <a:cs typeface="Courier New" panose="02070309020205020404" pitchFamily="49" charset="0"/>
              </a:rPr>
              <a:t>myFunction</a:t>
            </a:r>
            <a:r>
              <a:rPr lang="en-US" sz="1800">
                <a:solidFill>
                  <a:schemeClr val="bg1"/>
                </a:solidFill>
                <a:latin typeface="Courier New" panose="02070309020205020404" pitchFamily="49" charset="0"/>
                <a:cs typeface="Courier New" panose="02070309020205020404" pitchFamily="49" charset="0"/>
              </a:rPr>
              <a:t>() {</a:t>
            </a:r>
          </a:p>
          <a:p>
            <a:pPr marL="0" indent="0">
              <a:buNone/>
            </a:pPr>
            <a:r>
              <a:rPr lang="en-US" sz="1800">
                <a:solidFill>
                  <a:schemeClr val="bg1"/>
                </a:solidFill>
                <a:latin typeface="Courier New" panose="02070309020205020404" pitchFamily="49" charset="0"/>
                <a:cs typeface="Courier New" panose="02070309020205020404" pitchFamily="49" charset="0"/>
              </a:rPr>
              <a:t>	</a:t>
            </a:r>
            <a:r>
              <a:rPr lang="en-US" sz="1800" err="1">
                <a:solidFill>
                  <a:schemeClr val="bg1"/>
                </a:solidFill>
                <a:latin typeface="Courier New" panose="02070309020205020404" pitchFamily="49" charset="0"/>
                <a:cs typeface="Courier New" panose="02070309020205020404" pitchFamily="49" charset="0"/>
              </a:rPr>
              <a:t>document.getElementById</a:t>
            </a:r>
            <a:r>
              <a:rPr lang="en-US" sz="1800">
                <a:solidFill>
                  <a:schemeClr val="bg1"/>
                </a:solidFill>
                <a:latin typeface="Courier New" panose="02070309020205020404" pitchFamily="49" charset="0"/>
                <a:cs typeface="Courier New" panose="02070309020205020404" pitchFamily="49" charset="0"/>
              </a:rPr>
              <a:t>("demo").</a:t>
            </a:r>
            <a:r>
              <a:rPr lang="en-US" sz="1800" err="1">
                <a:solidFill>
                  <a:schemeClr val="bg1"/>
                </a:solidFill>
                <a:latin typeface="Courier New" panose="02070309020205020404" pitchFamily="49" charset="0"/>
                <a:cs typeface="Courier New" panose="02070309020205020404" pitchFamily="49" charset="0"/>
              </a:rPr>
              <a:t>innerHTML</a:t>
            </a:r>
            <a:r>
              <a:rPr lang="en-US" sz="1800">
                <a:solidFill>
                  <a:schemeClr val="bg1"/>
                </a:solidFill>
                <a:latin typeface="Courier New" panose="02070309020205020404" pitchFamily="49" charset="0"/>
                <a:cs typeface="Courier New" panose="02070309020205020404" pitchFamily="49" charset="0"/>
              </a:rPr>
              <a:t> = "Paragraph changed.";</a:t>
            </a:r>
          </a:p>
          <a:p>
            <a:pPr marL="0" indent="0">
              <a:buNone/>
            </a:pPr>
            <a:r>
              <a:rPr lang="en-US" sz="180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90343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C2C4-7FC4-BE49-8009-DDAAD3DE81E1}"/>
              </a:ext>
            </a:extLst>
          </p:cNvPr>
          <p:cNvSpPr>
            <a:spLocks noGrp="1"/>
          </p:cNvSpPr>
          <p:nvPr>
            <p:ph type="title"/>
          </p:nvPr>
        </p:nvSpPr>
        <p:spPr/>
        <p:txBody>
          <a:bodyPr/>
          <a:lstStyle/>
          <a:p>
            <a:r>
              <a:rPr lang="en-US" dirty="0">
                <a:solidFill>
                  <a:srgbClr val="73FB79"/>
                </a:solidFill>
              </a:rPr>
              <a:t>Did you get through the prerequisites?</a:t>
            </a:r>
          </a:p>
        </p:txBody>
      </p:sp>
      <p:sp>
        <p:nvSpPr>
          <p:cNvPr id="3" name="Content Placeholder 2">
            <a:extLst>
              <a:ext uri="{FF2B5EF4-FFF2-40B4-BE49-F238E27FC236}">
                <a16:creationId xmlns:a16="http://schemas.microsoft.com/office/drawing/2014/main" id="{B850DB7A-198E-674A-B1E3-D205C60126AD}"/>
              </a:ext>
            </a:extLst>
          </p:cNvPr>
          <p:cNvSpPr>
            <a:spLocks noGrp="1"/>
          </p:cNvSpPr>
          <p:nvPr>
            <p:ph idx="1"/>
          </p:nvPr>
        </p:nvSpPr>
        <p:spPr>
          <a:xfrm>
            <a:off x="838200" y="1825625"/>
            <a:ext cx="10515600" cy="3178175"/>
          </a:xfrm>
        </p:spPr>
        <p:txBody>
          <a:bodyPr vert="horz" lIns="91440" tIns="45720" rIns="91440" bIns="45720" rtlCol="0" anchor="t">
            <a:normAutofit/>
          </a:bodyPr>
          <a:lstStyle/>
          <a:p>
            <a:r>
              <a:rPr lang="en-US" dirty="0">
                <a:solidFill>
                  <a:schemeClr val="bg1"/>
                </a:solidFill>
              </a:rPr>
              <a:t>Respond through chat</a:t>
            </a:r>
          </a:p>
          <a:p>
            <a:pPr lvl="1"/>
            <a:r>
              <a:rPr lang="en-US" b="1" dirty="0">
                <a:solidFill>
                  <a:schemeClr val="bg1"/>
                </a:solidFill>
              </a:rPr>
              <a:t>Y or Yes</a:t>
            </a:r>
          </a:p>
          <a:p>
            <a:pPr lvl="1"/>
            <a:r>
              <a:rPr lang="en-US" b="1" dirty="0">
                <a:solidFill>
                  <a:schemeClr val="bg1"/>
                </a:solidFill>
              </a:rPr>
              <a:t>N or No</a:t>
            </a:r>
          </a:p>
        </p:txBody>
      </p:sp>
    </p:spTree>
    <p:extLst>
      <p:ext uri="{BB962C8B-B14F-4D97-AF65-F5344CB8AC3E}">
        <p14:creationId xmlns:p14="http://schemas.microsoft.com/office/powerpoint/2010/main" val="1960404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4224-A55D-8A4B-BFFB-B43167A968D3}"/>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b="1" dirty="0"/>
              <a:t>CSS</a:t>
            </a:r>
            <a:endParaRPr lang="en-US" sz="4400" dirty="0"/>
          </a:p>
        </p:txBody>
      </p:sp>
      <p:sp>
        <p:nvSpPr>
          <p:cNvPr id="3" name="Content Placeholder 2">
            <a:extLst>
              <a:ext uri="{FF2B5EF4-FFF2-40B4-BE49-F238E27FC236}">
                <a16:creationId xmlns:a16="http://schemas.microsoft.com/office/drawing/2014/main" id="{B34BDD6C-7052-4C4F-9B72-3E415B879574}"/>
              </a:ext>
            </a:extLst>
          </p:cNvPr>
          <p:cNvSpPr>
            <a:spLocks noGrp="1"/>
          </p:cNvSpPr>
          <p:nvPr>
            <p:ph type="body" sz="half" idx="2"/>
          </p:nvPr>
        </p:nvSpPr>
        <p:spPr>
          <a:xfrm>
            <a:off x="762000" y="2279018"/>
            <a:ext cx="5314543" cy="3375920"/>
          </a:xfrm>
        </p:spPr>
        <p:txBody>
          <a:bodyPr vert="horz" lIns="91440" tIns="45720" rIns="91440" bIns="45720" rtlCol="0" anchor="t">
            <a:normAutofit/>
          </a:bodyPr>
          <a:lstStyle/>
          <a:p>
            <a:pPr marL="0" indent="-228600">
              <a:buFont typeface="Arial" panose="020B0604020202020204" pitchFamily="34" charset="0"/>
              <a:buChar char="•"/>
            </a:pPr>
            <a:r>
              <a:rPr lang="en-US" sz="1800" dirty="0"/>
              <a:t>CSS is an acronym for Cascading Style Sheets.</a:t>
            </a:r>
          </a:p>
          <a:p>
            <a:pPr marL="0" indent="-228600">
              <a:buFont typeface="Arial" panose="020B0604020202020204" pitchFamily="34" charset="0"/>
              <a:buChar char="•"/>
            </a:pPr>
            <a:r>
              <a:rPr lang="en-US" sz="1800" dirty="0"/>
              <a:t>CSS defines the look and feel of a web page by applying “styles” to the HTML elements via “selectors”. </a:t>
            </a:r>
          </a:p>
          <a:p>
            <a:pPr marL="0" indent="-228600">
              <a:buFont typeface="Arial" panose="020B0604020202020204" pitchFamily="34" charset="0"/>
              <a:buChar char="•"/>
            </a:pPr>
            <a:r>
              <a:rPr lang="en-US" sz="1800" dirty="0"/>
              <a:t>CSS can be used to change all sorts of attributes of a web page, from text appearance (size, font, color, style), to layout elements size, shape and background color, to what happens when a user is hovering over an element.</a:t>
            </a: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50 of the world's most colourful homes | loveproperty.com">
            <a:extLst>
              <a:ext uri="{FF2B5EF4-FFF2-40B4-BE49-F238E27FC236}">
                <a16:creationId xmlns:a16="http://schemas.microsoft.com/office/drawing/2014/main" id="{CEE82333-C050-954C-AB3D-BDD07AE5E0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63" r="22742" b="-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596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A01CB-11B2-5E40-B8D0-0064F48B56C0}"/>
              </a:ext>
            </a:extLst>
          </p:cNvPr>
          <p:cNvSpPr>
            <a:spLocks noGrp="1"/>
          </p:cNvSpPr>
          <p:nvPr>
            <p:ph type="title"/>
          </p:nvPr>
        </p:nvSpPr>
        <p:spPr>
          <a:xfrm>
            <a:off x="838200" y="621792"/>
            <a:ext cx="4795157" cy="5413248"/>
          </a:xfrm>
        </p:spPr>
        <p:txBody>
          <a:bodyPr>
            <a:normAutofit/>
          </a:bodyPr>
          <a:lstStyle/>
          <a:p>
            <a:r>
              <a:rPr lang="en-US" sz="5200" b="1">
                <a:solidFill>
                  <a:schemeClr val="bg1"/>
                </a:solidFill>
              </a:rPr>
              <a:t>Exercise 3</a:t>
            </a:r>
            <a:br>
              <a:rPr lang="en-US" sz="5200" b="1">
                <a:solidFill>
                  <a:schemeClr val="bg1"/>
                </a:solidFill>
              </a:rPr>
            </a:br>
            <a:r>
              <a:rPr lang="en-US" sz="3600">
                <a:solidFill>
                  <a:schemeClr val="bg1"/>
                </a:solidFill>
              </a:rPr>
              <a:t>Use Web Inspector to Change a Website’s CSS!</a:t>
            </a:r>
          </a:p>
        </p:txBody>
      </p:sp>
      <p:sp>
        <p:nvSpPr>
          <p:cNvPr id="10" name="Content Placeholder 9">
            <a:extLst>
              <a:ext uri="{FF2B5EF4-FFF2-40B4-BE49-F238E27FC236}">
                <a16:creationId xmlns:a16="http://schemas.microsoft.com/office/drawing/2014/main" id="{DA23BD70-8F10-7F48-B2CE-9781AD223929}"/>
              </a:ext>
            </a:extLst>
          </p:cNvPr>
          <p:cNvSpPr>
            <a:spLocks noGrp="1"/>
          </p:cNvSpPr>
          <p:nvPr>
            <p:ph idx="1"/>
          </p:nvPr>
        </p:nvSpPr>
        <p:spPr>
          <a:xfrm>
            <a:off x="6521450" y="621792"/>
            <a:ext cx="4832349" cy="5413248"/>
          </a:xfrm>
        </p:spPr>
        <p:txBody>
          <a:bodyPr anchor="ctr">
            <a:normAutofit/>
          </a:bodyPr>
          <a:lstStyle/>
          <a:p>
            <a:pPr marL="457200" indent="-457200">
              <a:buFont typeface="+mj-lt"/>
              <a:buAutoNum type="arabicPeriod"/>
            </a:pPr>
            <a:r>
              <a:rPr lang="en-US" sz="2400"/>
              <a:t>Open Google Chrome to </a:t>
            </a:r>
            <a:r>
              <a:rPr lang="en-US" sz="2400" err="1"/>
              <a:t>google.com</a:t>
            </a:r>
            <a:endParaRPr lang="en-US" sz="2400"/>
          </a:p>
          <a:p>
            <a:pPr marL="457200" indent="-457200">
              <a:buFont typeface="+mj-lt"/>
              <a:buAutoNum type="arabicPeriod"/>
            </a:pPr>
            <a:r>
              <a:rPr lang="en-US" sz="2400"/>
              <a:t>Right click on the search box in the middle of the screen and select “Inspect”</a:t>
            </a:r>
          </a:p>
          <a:p>
            <a:pPr marL="457200" indent="-457200">
              <a:buFont typeface="+mj-lt"/>
              <a:buAutoNum type="arabicPeriod"/>
            </a:pPr>
            <a:r>
              <a:rPr lang="en-US" sz="2400"/>
              <a:t>The “Web Inspector” will open and allow you to see the HTML elements, CSS styles and many other important parts of a web page. </a:t>
            </a:r>
          </a:p>
          <a:p>
            <a:pPr marL="457200" indent="-457200">
              <a:buFont typeface="+mj-lt"/>
              <a:buAutoNum type="arabicPeriod"/>
            </a:pPr>
            <a:r>
              <a:rPr lang="en-US" sz="2400"/>
              <a:t>As shown in the following video, changing the </a:t>
            </a:r>
            <a:r>
              <a:rPr lang="en-US" sz="2400">
                <a:latin typeface="Courier New" panose="02070309020205020404" pitchFamily="49" charset="0"/>
                <a:cs typeface="Courier New" panose="02070309020205020404" pitchFamily="49" charset="0"/>
              </a:rPr>
              <a:t>background-color</a:t>
            </a:r>
            <a:r>
              <a:rPr lang="en-US" sz="2400"/>
              <a:t> attribute to </a:t>
            </a:r>
            <a:r>
              <a:rPr lang="en-US" sz="2400">
                <a:latin typeface="Courier New" panose="02070309020205020404" pitchFamily="49" charset="0"/>
                <a:cs typeface="Courier New" panose="02070309020205020404" pitchFamily="49" charset="0"/>
              </a:rPr>
              <a:t>red </a:t>
            </a:r>
            <a:r>
              <a:rPr lang="en-US" sz="2400"/>
              <a:t>makes the search bar background red. </a:t>
            </a:r>
          </a:p>
        </p:txBody>
      </p:sp>
    </p:spTree>
    <p:extLst>
      <p:ext uri="{BB962C8B-B14F-4D97-AF65-F5344CB8AC3E}">
        <p14:creationId xmlns:p14="http://schemas.microsoft.com/office/powerpoint/2010/main" val="5587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81A9DA-0CCD-0847-A174-C813A314B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324" y="348234"/>
            <a:ext cx="8531352" cy="6161532"/>
          </a:xfrm>
          <a:prstGeom prst="rect">
            <a:avLst/>
          </a:prstGeom>
        </p:spPr>
      </p:pic>
    </p:spTree>
    <p:extLst>
      <p:ext uri="{BB962C8B-B14F-4D97-AF65-F5344CB8AC3E}">
        <p14:creationId xmlns:p14="http://schemas.microsoft.com/office/powerpoint/2010/main" val="2845578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18CC-E635-D046-8F93-69558F4A2B4B}"/>
              </a:ext>
            </a:extLst>
          </p:cNvPr>
          <p:cNvSpPr>
            <a:spLocks noGrp="1"/>
          </p:cNvSpPr>
          <p:nvPr>
            <p:ph type="title" idx="4294967295"/>
          </p:nvPr>
        </p:nvSpPr>
        <p:spPr>
          <a:xfrm>
            <a:off x="1524000" y="2046287"/>
            <a:ext cx="9144000" cy="2765425"/>
          </a:xfrm>
        </p:spPr>
        <p:txBody>
          <a:bodyPr vert="horz" lIns="91440" tIns="45720" rIns="91440" bIns="45720" rtlCol="0" anchor="ctr">
            <a:normAutofit/>
          </a:bodyPr>
          <a:lstStyle/>
          <a:p>
            <a:pPr algn="ctr"/>
            <a:r>
              <a:rPr lang="en-US" sz="7200" b="1" kern="1200">
                <a:solidFill>
                  <a:schemeClr val="bg1"/>
                </a:solidFill>
                <a:latin typeface="+mj-lt"/>
                <a:ea typeface="+mj-ea"/>
                <a:cs typeface="+mj-cs"/>
              </a:rPr>
              <a:t>Break</a:t>
            </a:r>
          </a:p>
        </p:txBody>
      </p:sp>
    </p:spTree>
    <p:extLst>
      <p:ext uri="{BB962C8B-B14F-4D97-AF65-F5344CB8AC3E}">
        <p14:creationId xmlns:p14="http://schemas.microsoft.com/office/powerpoint/2010/main" val="26698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3BC-122A-6B41-B06D-BB6C761E6A42}"/>
              </a:ext>
            </a:extLst>
          </p:cNvPr>
          <p:cNvSpPr>
            <a:spLocks noGrp="1"/>
          </p:cNvSpPr>
          <p:nvPr>
            <p:ph type="title"/>
          </p:nvPr>
        </p:nvSpPr>
        <p:spPr/>
        <p:txBody>
          <a:bodyPr/>
          <a:lstStyle/>
          <a:p>
            <a:r>
              <a:rPr lang="en-US" dirty="0">
                <a:solidFill>
                  <a:srgbClr val="76D6FF"/>
                </a:solidFill>
              </a:rPr>
              <a:t>What is React?</a:t>
            </a:r>
          </a:p>
        </p:txBody>
      </p:sp>
      <p:sp>
        <p:nvSpPr>
          <p:cNvPr id="3" name="Content Placeholder 2">
            <a:extLst>
              <a:ext uri="{FF2B5EF4-FFF2-40B4-BE49-F238E27FC236}">
                <a16:creationId xmlns:a16="http://schemas.microsoft.com/office/drawing/2014/main" id="{D213DDF5-76E0-814C-AD85-50BADC755CBD}"/>
              </a:ext>
            </a:extLst>
          </p:cNvPr>
          <p:cNvSpPr>
            <a:spLocks noGrp="1"/>
          </p:cNvSpPr>
          <p:nvPr>
            <p:ph idx="1"/>
          </p:nvPr>
        </p:nvSpPr>
        <p:spPr/>
        <p:txBody>
          <a:bodyPr/>
          <a:lstStyle/>
          <a:p>
            <a:r>
              <a:rPr lang="en-US" dirty="0">
                <a:solidFill>
                  <a:schemeClr val="bg1"/>
                </a:solidFill>
              </a:rPr>
              <a:t>React is a JavaScript library for building user interfaces</a:t>
            </a:r>
          </a:p>
          <a:p>
            <a:r>
              <a:rPr lang="en-US" dirty="0">
                <a:solidFill>
                  <a:schemeClr val="bg1"/>
                </a:solidFill>
              </a:rPr>
              <a:t>React makes it easier to build small building blocks that can be used to make larger building blocks which eventually make up a whole page</a:t>
            </a:r>
          </a:p>
          <a:p>
            <a:r>
              <a:rPr lang="en-US" dirty="0">
                <a:solidFill>
                  <a:schemeClr val="bg1"/>
                </a:solidFill>
              </a:rPr>
              <a:t>React was developed by Facebook and is now published as an open-source project. This means that in addition to the large team of developers from Facebook that work on making React the best that it can be, the rest of the world can also contribute their own improvements and has visibility into the development process of the React ecosystem.</a:t>
            </a:r>
          </a:p>
          <a:p>
            <a:endParaRPr lang="en-US" dirty="0">
              <a:solidFill>
                <a:schemeClr val="bg1"/>
              </a:solidFill>
            </a:endParaRPr>
          </a:p>
        </p:txBody>
      </p:sp>
    </p:spTree>
    <p:extLst>
      <p:ext uri="{BB962C8B-B14F-4D97-AF65-F5344CB8AC3E}">
        <p14:creationId xmlns:p14="http://schemas.microsoft.com/office/powerpoint/2010/main" val="124644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194B-82C1-574F-BFDF-0DBB877EB230}"/>
              </a:ext>
            </a:extLst>
          </p:cNvPr>
          <p:cNvSpPr>
            <a:spLocks noGrp="1"/>
          </p:cNvSpPr>
          <p:nvPr>
            <p:ph type="title"/>
          </p:nvPr>
        </p:nvSpPr>
        <p:spPr>
          <a:xfrm>
            <a:off x="804673" y="1445494"/>
            <a:ext cx="3616856" cy="4376572"/>
          </a:xfrm>
        </p:spPr>
        <p:txBody>
          <a:bodyPr anchor="ctr">
            <a:normAutofit/>
          </a:bodyPr>
          <a:lstStyle/>
          <a:p>
            <a:r>
              <a:rPr lang="en-US" sz="4800"/>
              <a:t>Who is using React?</a:t>
            </a:r>
          </a:p>
        </p:txBody>
      </p:sp>
      <p:sp>
        <p:nvSpPr>
          <p:cNvPr id="12"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63455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BE5F6-61D4-3447-AD4A-D489CF334E3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Facebook</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 website&#10;&#10;Description automatically generated">
            <a:extLst>
              <a:ext uri="{FF2B5EF4-FFF2-40B4-BE49-F238E27FC236}">
                <a16:creationId xmlns:a16="http://schemas.microsoft.com/office/drawing/2014/main" id="{6D013339-7223-174F-9364-BE1A4CD31A08}"/>
              </a:ext>
            </a:extLst>
          </p:cNvPr>
          <p:cNvPicPr>
            <a:picLocks noChangeAspect="1"/>
          </p:cNvPicPr>
          <p:nvPr/>
        </p:nvPicPr>
        <p:blipFill rotWithShape="1">
          <a:blip r:embed="rId3">
            <a:extLst>
              <a:ext uri="{28A0092B-C50C-407E-A947-70E740481C1C}">
                <a14:useLocalDpi xmlns:a14="http://schemas.microsoft.com/office/drawing/2010/main" val="0"/>
              </a:ext>
            </a:extLst>
          </a:blip>
          <a:srcRect r="13966" b="-1"/>
          <a:stretch/>
        </p:blipFill>
        <p:spPr>
          <a:xfrm>
            <a:off x="854500" y="942538"/>
            <a:ext cx="7163222" cy="4808332"/>
          </a:xfrm>
          <a:prstGeom prst="rect">
            <a:avLst/>
          </a:prstGeom>
          <a:effectLst/>
        </p:spPr>
      </p:pic>
    </p:spTree>
    <p:extLst>
      <p:ext uri="{BB962C8B-B14F-4D97-AF65-F5344CB8AC3E}">
        <p14:creationId xmlns:p14="http://schemas.microsoft.com/office/powerpoint/2010/main" val="410979353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53DD9-8F02-8445-A608-5149FD974A88}"/>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Instagram</a:t>
            </a:r>
          </a:p>
        </p:txBody>
      </p:sp>
      <p:sp>
        <p:nvSpPr>
          <p:cNvPr id="18"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picture containing graphical user interface&#10;&#10;Description automatically generated">
            <a:extLst>
              <a:ext uri="{FF2B5EF4-FFF2-40B4-BE49-F238E27FC236}">
                <a16:creationId xmlns:a16="http://schemas.microsoft.com/office/drawing/2014/main" id="{FD870DB8-D825-5541-B775-590910157BD7}"/>
              </a:ext>
            </a:extLst>
          </p:cNvPr>
          <p:cNvPicPr>
            <a:picLocks noChangeAspect="1"/>
          </p:cNvPicPr>
          <p:nvPr/>
        </p:nvPicPr>
        <p:blipFill rotWithShape="1">
          <a:blip r:embed="rId3">
            <a:extLst>
              <a:ext uri="{28A0092B-C50C-407E-A947-70E740481C1C}">
                <a14:useLocalDpi xmlns:a14="http://schemas.microsoft.com/office/drawing/2010/main" val="0"/>
              </a:ext>
            </a:extLst>
          </a:blip>
          <a:srcRect b="10200"/>
          <a:stretch/>
        </p:blipFill>
        <p:spPr>
          <a:xfrm>
            <a:off x="976251" y="942538"/>
            <a:ext cx="7163222" cy="4808332"/>
          </a:xfrm>
          <a:prstGeom prst="rect">
            <a:avLst/>
          </a:prstGeom>
          <a:effectLst/>
        </p:spPr>
      </p:pic>
    </p:spTree>
    <p:extLst>
      <p:ext uri="{BB962C8B-B14F-4D97-AF65-F5344CB8AC3E}">
        <p14:creationId xmlns:p14="http://schemas.microsoft.com/office/powerpoint/2010/main" val="164325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BE5F6-61D4-3447-AD4A-D489CF334E3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Slack</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D01F04-3771-FA4C-9BCA-95A6F2CA0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2" y="692069"/>
            <a:ext cx="7283365" cy="5309269"/>
          </a:xfrm>
          <a:prstGeom prst="rect">
            <a:avLst/>
          </a:prstGeom>
        </p:spPr>
      </p:pic>
    </p:spTree>
    <p:extLst>
      <p:ext uri="{BB962C8B-B14F-4D97-AF65-F5344CB8AC3E}">
        <p14:creationId xmlns:p14="http://schemas.microsoft.com/office/powerpoint/2010/main" val="220947620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2473-9167-CC41-B1BA-3328EBE149B9}"/>
              </a:ext>
            </a:extLst>
          </p:cNvPr>
          <p:cNvSpPr>
            <a:spLocks noGrp="1"/>
          </p:cNvSpPr>
          <p:nvPr>
            <p:ph type="title"/>
          </p:nvPr>
        </p:nvSpPr>
        <p:spPr>
          <a:xfrm>
            <a:off x="804673" y="1445494"/>
            <a:ext cx="3616856" cy="4376572"/>
          </a:xfrm>
        </p:spPr>
        <p:txBody>
          <a:bodyPr anchor="ctr">
            <a:normAutofit/>
          </a:bodyPr>
          <a:lstStyle/>
          <a:p>
            <a:r>
              <a:rPr lang="en-US" sz="4800"/>
              <a:t>Other Examples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FA68D0-AA4F-8B4D-8A3A-8EED45158C0A}"/>
              </a:ext>
            </a:extLst>
          </p:cNvPr>
          <p:cNvSpPr>
            <a:spLocks noGrp="1"/>
          </p:cNvSpPr>
          <p:nvPr>
            <p:ph idx="1"/>
          </p:nvPr>
        </p:nvSpPr>
        <p:spPr>
          <a:xfrm>
            <a:off x="6096000" y="1399032"/>
            <a:ext cx="5501834" cy="4471416"/>
          </a:xfrm>
        </p:spPr>
        <p:txBody>
          <a:bodyPr anchor="ctr">
            <a:normAutofit/>
          </a:bodyPr>
          <a:lstStyle/>
          <a:p>
            <a:r>
              <a:rPr lang="en-US" sz="2200" dirty="0">
                <a:solidFill>
                  <a:schemeClr val="bg1"/>
                </a:solidFill>
              </a:rPr>
              <a:t>Khan Academy</a:t>
            </a:r>
          </a:p>
          <a:p>
            <a:r>
              <a:rPr lang="en-US" sz="2200" dirty="0">
                <a:solidFill>
                  <a:schemeClr val="bg1"/>
                </a:solidFill>
              </a:rPr>
              <a:t>Dropbox</a:t>
            </a:r>
          </a:p>
          <a:p>
            <a:r>
              <a:rPr lang="en-US" sz="2200" dirty="0">
                <a:solidFill>
                  <a:schemeClr val="bg1"/>
                </a:solidFill>
              </a:rPr>
              <a:t>Tesla</a:t>
            </a:r>
          </a:p>
          <a:p>
            <a:r>
              <a:rPr lang="en-US" sz="2200" dirty="0">
                <a:solidFill>
                  <a:schemeClr val="bg1"/>
                </a:solidFill>
              </a:rPr>
              <a:t>Airbnb</a:t>
            </a:r>
          </a:p>
          <a:p>
            <a:r>
              <a:rPr lang="en-US" sz="2200" dirty="0">
                <a:solidFill>
                  <a:schemeClr val="bg1"/>
                </a:solidFill>
              </a:rPr>
              <a:t>Netflix</a:t>
            </a:r>
          </a:p>
        </p:txBody>
      </p:sp>
    </p:spTree>
    <p:extLst>
      <p:ext uri="{BB962C8B-B14F-4D97-AF65-F5344CB8AC3E}">
        <p14:creationId xmlns:p14="http://schemas.microsoft.com/office/powerpoint/2010/main" val="32805759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C2C4-7FC4-BE49-8009-DDAAD3DE81E1}"/>
              </a:ext>
            </a:extLst>
          </p:cNvPr>
          <p:cNvSpPr>
            <a:spLocks noGrp="1"/>
          </p:cNvSpPr>
          <p:nvPr>
            <p:ph type="title"/>
          </p:nvPr>
        </p:nvSpPr>
        <p:spPr/>
        <p:txBody>
          <a:bodyPr/>
          <a:lstStyle/>
          <a:p>
            <a:r>
              <a:rPr lang="en-US" dirty="0">
                <a:solidFill>
                  <a:srgbClr val="FFD579"/>
                </a:solidFill>
              </a:rPr>
              <a:t>Have you ever written code before?</a:t>
            </a:r>
          </a:p>
        </p:txBody>
      </p:sp>
      <p:sp>
        <p:nvSpPr>
          <p:cNvPr id="3" name="Content Placeholder 2">
            <a:extLst>
              <a:ext uri="{FF2B5EF4-FFF2-40B4-BE49-F238E27FC236}">
                <a16:creationId xmlns:a16="http://schemas.microsoft.com/office/drawing/2014/main" id="{B850DB7A-198E-674A-B1E3-D205C60126AD}"/>
              </a:ext>
            </a:extLst>
          </p:cNvPr>
          <p:cNvSpPr>
            <a:spLocks noGrp="1"/>
          </p:cNvSpPr>
          <p:nvPr>
            <p:ph idx="1"/>
          </p:nvPr>
        </p:nvSpPr>
        <p:spPr>
          <a:xfrm>
            <a:off x="838200" y="1825625"/>
            <a:ext cx="10515600" cy="3178175"/>
          </a:xfrm>
        </p:spPr>
        <p:txBody>
          <a:bodyPr vert="horz" lIns="91440" tIns="45720" rIns="91440" bIns="45720" rtlCol="0" anchor="t">
            <a:normAutofit/>
          </a:bodyPr>
          <a:lstStyle/>
          <a:p>
            <a:r>
              <a:rPr lang="en-US" dirty="0">
                <a:solidFill>
                  <a:schemeClr val="bg1"/>
                </a:solidFill>
              </a:rPr>
              <a:t>Respond through chat</a:t>
            </a:r>
          </a:p>
          <a:p>
            <a:pPr lvl="1"/>
            <a:r>
              <a:rPr lang="en-US" b="1" dirty="0">
                <a:solidFill>
                  <a:schemeClr val="bg1"/>
                </a:solidFill>
              </a:rPr>
              <a:t>Y or Yes</a:t>
            </a:r>
          </a:p>
          <a:p>
            <a:pPr lvl="1"/>
            <a:r>
              <a:rPr lang="en-US" b="1" dirty="0">
                <a:solidFill>
                  <a:schemeClr val="bg1"/>
                </a:solidFill>
              </a:rPr>
              <a:t>N or No</a:t>
            </a:r>
          </a:p>
        </p:txBody>
      </p:sp>
    </p:spTree>
    <p:extLst>
      <p:ext uri="{BB962C8B-B14F-4D97-AF65-F5344CB8AC3E}">
        <p14:creationId xmlns:p14="http://schemas.microsoft.com/office/powerpoint/2010/main" val="2914476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2473-9167-CC41-B1BA-3328EBE149B9}"/>
              </a:ext>
            </a:extLst>
          </p:cNvPr>
          <p:cNvSpPr>
            <a:spLocks noGrp="1"/>
          </p:cNvSpPr>
          <p:nvPr>
            <p:ph type="title"/>
          </p:nvPr>
        </p:nvSpPr>
        <p:spPr/>
        <p:txBody>
          <a:bodyPr/>
          <a:lstStyle/>
          <a:p>
            <a:r>
              <a:rPr lang="en-US" dirty="0">
                <a:solidFill>
                  <a:srgbClr val="76D6FF"/>
                </a:solidFill>
              </a:rPr>
              <a:t>Why are they using it?</a:t>
            </a:r>
          </a:p>
        </p:txBody>
      </p:sp>
      <p:sp>
        <p:nvSpPr>
          <p:cNvPr id="3" name="Content Placeholder 2">
            <a:extLst>
              <a:ext uri="{FF2B5EF4-FFF2-40B4-BE49-F238E27FC236}">
                <a16:creationId xmlns:a16="http://schemas.microsoft.com/office/drawing/2014/main" id="{DAFA68D0-AA4F-8B4D-8A3A-8EED45158C0A}"/>
              </a:ext>
            </a:extLst>
          </p:cNvPr>
          <p:cNvSpPr>
            <a:spLocks noGrp="1"/>
          </p:cNvSpPr>
          <p:nvPr>
            <p:ph idx="1"/>
          </p:nvPr>
        </p:nvSpPr>
        <p:spPr/>
        <p:txBody>
          <a:bodyPr/>
          <a:lstStyle/>
          <a:p>
            <a:r>
              <a:rPr lang="en-US" dirty="0">
                <a:solidFill>
                  <a:schemeClr val="bg1"/>
                </a:solidFill>
              </a:rPr>
              <a:t>Makes managing complex interfaces much easier</a:t>
            </a:r>
          </a:p>
          <a:p>
            <a:r>
              <a:rPr lang="en-US" dirty="0">
                <a:solidFill>
                  <a:schemeClr val="bg1"/>
                </a:solidFill>
              </a:rPr>
              <a:t>Development is led through JavaScript which plays well with lots of other platforms/tools/</a:t>
            </a:r>
            <a:r>
              <a:rPr lang="en-US" dirty="0" err="1">
                <a:solidFill>
                  <a:schemeClr val="bg1"/>
                </a:solidFill>
              </a:rPr>
              <a:t>etc</a:t>
            </a: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8380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97AE-A21E-BF47-91AD-370557E115CA}"/>
              </a:ext>
            </a:extLst>
          </p:cNvPr>
          <p:cNvSpPr>
            <a:spLocks noGrp="1"/>
          </p:cNvSpPr>
          <p:nvPr>
            <p:ph type="title"/>
          </p:nvPr>
        </p:nvSpPr>
        <p:spPr>
          <a:xfrm>
            <a:off x="648930" y="629266"/>
            <a:ext cx="5121644" cy="1676603"/>
          </a:xfrm>
        </p:spPr>
        <p:txBody>
          <a:bodyPr>
            <a:normAutofit/>
          </a:bodyPr>
          <a:lstStyle/>
          <a:p>
            <a:r>
              <a:rPr lang="en-US"/>
              <a:t>Seeing What A Site is Made Of</a:t>
            </a:r>
          </a:p>
        </p:txBody>
      </p:sp>
      <p:sp>
        <p:nvSpPr>
          <p:cNvPr id="3" name="Content Placeholder 2">
            <a:extLst>
              <a:ext uri="{FF2B5EF4-FFF2-40B4-BE49-F238E27FC236}">
                <a16:creationId xmlns:a16="http://schemas.microsoft.com/office/drawing/2014/main" id="{B42A070F-5727-244B-B691-59806E14F740}"/>
              </a:ext>
            </a:extLst>
          </p:cNvPr>
          <p:cNvSpPr>
            <a:spLocks noGrp="1"/>
          </p:cNvSpPr>
          <p:nvPr>
            <p:ph idx="1"/>
          </p:nvPr>
        </p:nvSpPr>
        <p:spPr>
          <a:xfrm>
            <a:off x="648931" y="2438400"/>
            <a:ext cx="5121642" cy="3785419"/>
          </a:xfrm>
        </p:spPr>
        <p:txBody>
          <a:bodyPr>
            <a:normAutofit/>
          </a:bodyPr>
          <a:lstStyle/>
          <a:p>
            <a:pPr marL="0" indent="0">
              <a:buNone/>
            </a:pPr>
            <a:r>
              <a:rPr lang="en-US" sz="2000" dirty="0"/>
              <a:t>Websites leave clues in their HTML, JS, and CSS code that allows you to make a pretty good guess as to what tools may have been used to make them. </a:t>
            </a:r>
          </a:p>
          <a:p>
            <a:pPr marL="0" indent="0">
              <a:buNone/>
            </a:pPr>
            <a:r>
              <a:rPr lang="en-US" sz="2000" dirty="0"/>
              <a:t>The following tools can be used to quickly tell you what a site is built with.</a:t>
            </a:r>
          </a:p>
          <a:p>
            <a:r>
              <a:rPr lang="en-US" sz="2000" dirty="0" err="1"/>
              <a:t>BuiltWith</a:t>
            </a:r>
            <a:r>
              <a:rPr lang="en-US" sz="2000" dirty="0"/>
              <a:t> Chrome Extension</a:t>
            </a:r>
          </a:p>
          <a:p>
            <a:r>
              <a:rPr lang="en-US" sz="2000" dirty="0" err="1"/>
              <a:t>Wappalyzer</a:t>
            </a:r>
            <a:r>
              <a:rPr lang="en-US" sz="2000" dirty="0"/>
              <a:t> Chrome Extension</a:t>
            </a:r>
          </a:p>
        </p:txBody>
      </p:sp>
      <p:sp>
        <p:nvSpPr>
          <p:cNvPr id="12" name="Rectangle 11">
            <a:extLst>
              <a:ext uri="{FF2B5EF4-FFF2-40B4-BE49-F238E27FC236}">
                <a16:creationId xmlns:a16="http://schemas.microsoft.com/office/drawing/2014/main" id="{293F5FFF-2AE2-424B-BE21-49AFFEF68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612" y="2"/>
            <a:ext cx="6101388"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 Teams&#10;&#10;Description automatically generated">
            <a:extLst>
              <a:ext uri="{FF2B5EF4-FFF2-40B4-BE49-F238E27FC236}">
                <a16:creationId xmlns:a16="http://schemas.microsoft.com/office/drawing/2014/main" id="{D55B86DC-DBF3-6940-B4F2-62B697B83008}"/>
              </a:ext>
            </a:extLst>
          </p:cNvPr>
          <p:cNvPicPr>
            <a:picLocks noChangeAspect="1"/>
          </p:cNvPicPr>
          <p:nvPr/>
        </p:nvPicPr>
        <p:blipFill rotWithShape="1">
          <a:blip r:embed="rId3">
            <a:extLst>
              <a:ext uri="{28A0092B-C50C-407E-A947-70E740481C1C}">
                <a14:useLocalDpi xmlns:a14="http://schemas.microsoft.com/office/drawing/2010/main" val="0"/>
              </a:ext>
            </a:extLst>
          </a:blip>
          <a:srcRect t="2073" r="-2" b="6714"/>
          <a:stretch/>
        </p:blipFill>
        <p:spPr>
          <a:xfrm>
            <a:off x="6721233" y="640082"/>
            <a:ext cx="4831104" cy="5577837"/>
          </a:xfrm>
          <a:prstGeom prst="rect">
            <a:avLst/>
          </a:prstGeom>
          <a:effectLst/>
        </p:spPr>
      </p:pic>
    </p:spTree>
    <p:extLst>
      <p:ext uri="{BB962C8B-B14F-4D97-AF65-F5344CB8AC3E}">
        <p14:creationId xmlns:p14="http://schemas.microsoft.com/office/powerpoint/2010/main" val="310903170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4F111-46B8-704D-9A00-BE8B0FE88073}"/>
              </a:ext>
            </a:extLst>
          </p:cNvPr>
          <p:cNvSpPr>
            <a:spLocks noGrp="1"/>
          </p:cNvSpPr>
          <p:nvPr>
            <p:ph type="title"/>
          </p:nvPr>
        </p:nvSpPr>
        <p:spPr/>
        <p:txBody>
          <a:bodyPr/>
          <a:lstStyle/>
          <a:p>
            <a:r>
              <a:rPr lang="en-US" b="1" dirty="0">
                <a:solidFill>
                  <a:srgbClr val="FF8AD8"/>
                </a:solidFill>
              </a:rPr>
              <a:t>Learning More About Web Development</a:t>
            </a:r>
          </a:p>
        </p:txBody>
      </p:sp>
      <p:sp>
        <p:nvSpPr>
          <p:cNvPr id="3" name="Content Placeholder 2">
            <a:extLst>
              <a:ext uri="{FF2B5EF4-FFF2-40B4-BE49-F238E27FC236}">
                <a16:creationId xmlns:a16="http://schemas.microsoft.com/office/drawing/2014/main" id="{9B08A347-2997-9541-A2C2-3252D791221B}"/>
              </a:ext>
            </a:extLst>
          </p:cNvPr>
          <p:cNvSpPr>
            <a:spLocks noGrp="1"/>
          </p:cNvSpPr>
          <p:nvPr>
            <p:ph idx="1"/>
          </p:nvPr>
        </p:nvSpPr>
        <p:spPr/>
        <p:txBody>
          <a:bodyPr>
            <a:normAutofit fontScale="92500" lnSpcReduction="10000"/>
          </a:bodyPr>
          <a:lstStyle/>
          <a:p>
            <a:pPr marL="457200" lvl="1" indent="0">
              <a:buNone/>
            </a:pPr>
            <a:r>
              <a:rPr lang="en-US" dirty="0">
                <a:solidFill>
                  <a:schemeClr val="bg1"/>
                </a:solidFill>
              </a:rPr>
              <a:t>Our next session will have you dive right into the code to learn how to create a new React app on your computer as well as some other introductory concepts.</a:t>
            </a:r>
          </a:p>
          <a:p>
            <a:pPr marL="457200" lvl="1" indent="0">
              <a:buNone/>
            </a:pPr>
            <a:br>
              <a:rPr lang="en-US" dirty="0">
                <a:solidFill>
                  <a:schemeClr val="bg1"/>
                </a:solidFill>
              </a:rPr>
            </a:br>
            <a:r>
              <a:rPr lang="en-US" dirty="0">
                <a:solidFill>
                  <a:schemeClr val="bg1"/>
                </a:solidFill>
              </a:rPr>
              <a:t>In addition to attending that session, some other ways you can learn React are:</a:t>
            </a:r>
          </a:p>
          <a:p>
            <a:pPr lvl="1"/>
            <a:r>
              <a:rPr lang="en-US" dirty="0">
                <a:solidFill>
                  <a:schemeClr val="bg1"/>
                </a:solidFill>
              </a:rPr>
              <a:t>Online courses that cover HTML, JS, and/or CSS to build more foundational knowledge and learn more of the HTML building blocks that pages are built of, such as lists, and tables.</a:t>
            </a:r>
          </a:p>
          <a:p>
            <a:pPr lvl="1"/>
            <a:r>
              <a:rPr lang="en-US" dirty="0">
                <a:solidFill>
                  <a:schemeClr val="bg1"/>
                </a:solidFill>
              </a:rPr>
              <a:t>Build foundational knowledge in </a:t>
            </a:r>
            <a:r>
              <a:rPr lang="en-US" dirty="0" err="1">
                <a:solidFill>
                  <a:schemeClr val="bg1"/>
                </a:solidFill>
              </a:rPr>
              <a:t>js</a:t>
            </a:r>
            <a:r>
              <a:rPr lang="en-US" dirty="0">
                <a:solidFill>
                  <a:schemeClr val="bg1"/>
                </a:solidFill>
              </a:rPr>
              <a:t>, </a:t>
            </a:r>
            <a:r>
              <a:rPr lang="en-US" dirty="0" err="1">
                <a:solidFill>
                  <a:schemeClr val="bg1"/>
                </a:solidFill>
              </a:rPr>
              <a:t>css</a:t>
            </a:r>
            <a:r>
              <a:rPr lang="en-US" dirty="0">
                <a:solidFill>
                  <a:schemeClr val="bg1"/>
                </a:solidFill>
              </a:rPr>
              <a:t>, html but don’t worry if you don’t know everything about them because you will continue learning more as you dig in to React itself</a:t>
            </a:r>
          </a:p>
          <a:p>
            <a:pPr lvl="1"/>
            <a:r>
              <a:rPr lang="en-US" dirty="0">
                <a:solidFill>
                  <a:schemeClr val="bg1"/>
                </a:solidFill>
              </a:rPr>
              <a:t>Pick one of the React learning courses below and dig in to that</a:t>
            </a:r>
          </a:p>
          <a:p>
            <a:pPr lvl="1"/>
            <a:r>
              <a:rPr lang="en-US" dirty="0">
                <a:solidFill>
                  <a:schemeClr val="bg1"/>
                </a:solidFill>
              </a:rPr>
              <a:t>Practice with example projects</a:t>
            </a:r>
          </a:p>
          <a:p>
            <a:pPr lvl="1"/>
            <a:r>
              <a:rPr lang="en-US" dirty="0">
                <a:solidFill>
                  <a:schemeClr val="bg1"/>
                </a:solidFill>
              </a:rPr>
              <a:t>Participate in the community through meetups, webinars, open source, </a:t>
            </a:r>
            <a:r>
              <a:rPr lang="en-US" dirty="0" err="1">
                <a:solidFill>
                  <a:schemeClr val="bg1"/>
                </a:solidFill>
              </a:rPr>
              <a:t>etc</a:t>
            </a:r>
            <a:endParaRPr lang="en-US" dirty="0">
              <a:solidFill>
                <a:schemeClr val="bg1"/>
              </a:solidFill>
            </a:endParaRPr>
          </a:p>
          <a:p>
            <a:pPr lvl="1"/>
            <a:r>
              <a:rPr lang="en-US" dirty="0">
                <a:solidFill>
                  <a:schemeClr val="bg1"/>
                </a:solidFill>
              </a:rPr>
              <a:t>Come to our next session</a:t>
            </a:r>
          </a:p>
          <a:p>
            <a:endParaRPr lang="en-US" dirty="0">
              <a:solidFill>
                <a:schemeClr val="bg1"/>
              </a:solidFill>
            </a:endParaRPr>
          </a:p>
        </p:txBody>
      </p:sp>
    </p:spTree>
    <p:extLst>
      <p:ext uri="{BB962C8B-B14F-4D97-AF65-F5344CB8AC3E}">
        <p14:creationId xmlns:p14="http://schemas.microsoft.com/office/powerpoint/2010/main" val="336362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4F111-46B8-704D-9A00-BE8B0FE88073}"/>
              </a:ext>
            </a:extLst>
          </p:cNvPr>
          <p:cNvSpPr>
            <a:spLocks noGrp="1"/>
          </p:cNvSpPr>
          <p:nvPr>
            <p:ph type="title"/>
          </p:nvPr>
        </p:nvSpPr>
        <p:spPr>
          <a:xfrm>
            <a:off x="648930" y="629266"/>
            <a:ext cx="3605572" cy="1676603"/>
          </a:xfrm>
        </p:spPr>
        <p:txBody>
          <a:bodyPr>
            <a:normAutofit/>
          </a:bodyPr>
          <a:lstStyle/>
          <a:p>
            <a:r>
              <a:rPr lang="en-US" sz="4000" b="1"/>
              <a:t>Khan Academy</a:t>
            </a:r>
          </a:p>
        </p:txBody>
      </p:sp>
      <p:sp>
        <p:nvSpPr>
          <p:cNvPr id="10" name="Rectangle 9">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C25AAC0D-3F16-9E47-8B4C-390F8E78D527}"/>
              </a:ext>
            </a:extLst>
          </p:cNvPr>
          <p:cNvPicPr>
            <a:picLocks noChangeAspect="1"/>
          </p:cNvPicPr>
          <p:nvPr/>
        </p:nvPicPr>
        <p:blipFill rotWithShape="1">
          <a:blip r:embed="rId3">
            <a:extLst>
              <a:ext uri="{28A0092B-C50C-407E-A947-70E740481C1C}">
                <a14:useLocalDpi xmlns:a14="http://schemas.microsoft.com/office/drawing/2010/main" val="0"/>
              </a:ext>
            </a:extLst>
          </a:blip>
          <a:srcRect r="17266" b="-2"/>
          <a:stretch/>
        </p:blipFill>
        <p:spPr>
          <a:xfrm>
            <a:off x="5283708" y="722376"/>
            <a:ext cx="6263640" cy="5413248"/>
          </a:xfrm>
          <a:prstGeom prst="rect">
            <a:avLst/>
          </a:prstGeom>
          <a:effectLst/>
        </p:spPr>
      </p:pic>
      <p:sp>
        <p:nvSpPr>
          <p:cNvPr id="6" name="Rectangle 5">
            <a:extLst>
              <a:ext uri="{FF2B5EF4-FFF2-40B4-BE49-F238E27FC236}">
                <a16:creationId xmlns:a16="http://schemas.microsoft.com/office/drawing/2014/main" id="{6F5AFD99-4C4B-3B4B-B6D7-74F844F38E93}"/>
              </a:ext>
            </a:extLst>
          </p:cNvPr>
          <p:cNvSpPr/>
          <p:nvPr/>
        </p:nvSpPr>
        <p:spPr>
          <a:xfrm>
            <a:off x="17780" y="2112408"/>
            <a:ext cx="4236722" cy="2031325"/>
          </a:xfrm>
          <a:prstGeom prst="rect">
            <a:avLst/>
          </a:prstGeom>
        </p:spPr>
        <p:txBody>
          <a:bodyPr wrap="square">
            <a:spAutoFit/>
          </a:bodyPr>
          <a:lstStyle/>
          <a:p>
            <a:pPr marL="742950" lvl="1" indent="-285750">
              <a:buFont typeface="Arial" panose="020B0604020202020204" pitchFamily="34" charset="0"/>
              <a:buChar char="•"/>
            </a:pPr>
            <a:r>
              <a:rPr lang="en-US"/>
              <a:t>Free online courses </a:t>
            </a:r>
          </a:p>
          <a:p>
            <a:pPr marL="742950" lvl="1" indent="-285750">
              <a:buFont typeface="Arial" panose="020B0604020202020204" pitchFamily="34" charset="0"/>
              <a:buChar char="•"/>
            </a:pPr>
            <a:r>
              <a:rPr lang="en-US"/>
              <a:t>Use sites like this to learn HTML, JS, and/or CSS to build more foundational knowledge and learn more of the HTML building blocks that pages are built of, such as lists, and tables</a:t>
            </a:r>
          </a:p>
        </p:txBody>
      </p:sp>
    </p:spTree>
    <p:extLst>
      <p:ext uri="{BB962C8B-B14F-4D97-AF65-F5344CB8AC3E}">
        <p14:creationId xmlns:p14="http://schemas.microsoft.com/office/powerpoint/2010/main" val="3473072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4F111-46B8-704D-9A00-BE8B0FE88073}"/>
              </a:ext>
            </a:extLst>
          </p:cNvPr>
          <p:cNvSpPr>
            <a:spLocks noGrp="1"/>
          </p:cNvSpPr>
          <p:nvPr>
            <p:ph type="title"/>
          </p:nvPr>
        </p:nvSpPr>
        <p:spPr>
          <a:xfrm>
            <a:off x="838200" y="621792"/>
            <a:ext cx="4795157" cy="5413248"/>
          </a:xfrm>
        </p:spPr>
        <p:txBody>
          <a:bodyPr>
            <a:normAutofit/>
          </a:bodyPr>
          <a:lstStyle/>
          <a:p>
            <a:r>
              <a:rPr lang="en-US" sz="5200" b="1">
                <a:solidFill>
                  <a:schemeClr val="bg1"/>
                </a:solidFill>
              </a:rPr>
              <a:t>Your Public Library</a:t>
            </a:r>
          </a:p>
        </p:txBody>
      </p:sp>
      <p:sp>
        <p:nvSpPr>
          <p:cNvPr id="3" name="Content Placeholder 2">
            <a:extLst>
              <a:ext uri="{FF2B5EF4-FFF2-40B4-BE49-F238E27FC236}">
                <a16:creationId xmlns:a16="http://schemas.microsoft.com/office/drawing/2014/main" id="{9B08A347-2997-9541-A2C2-3252D791221B}"/>
              </a:ext>
            </a:extLst>
          </p:cNvPr>
          <p:cNvSpPr>
            <a:spLocks noGrp="1"/>
          </p:cNvSpPr>
          <p:nvPr>
            <p:ph idx="1"/>
          </p:nvPr>
        </p:nvSpPr>
        <p:spPr>
          <a:xfrm>
            <a:off x="6521450" y="621792"/>
            <a:ext cx="4832349" cy="5413248"/>
          </a:xfrm>
        </p:spPr>
        <p:txBody>
          <a:bodyPr anchor="ctr">
            <a:normAutofit/>
          </a:bodyPr>
          <a:lstStyle/>
          <a:p>
            <a:pPr marL="457200" lvl="1" indent="0">
              <a:buNone/>
            </a:pPr>
            <a:r>
              <a:rPr lang="en-US"/>
              <a:t>Many public libraries have resources available to you such as:</a:t>
            </a:r>
          </a:p>
          <a:p>
            <a:pPr lvl="1">
              <a:buFontTx/>
              <a:buChar char="-"/>
            </a:pPr>
            <a:r>
              <a:rPr lang="en-US" err="1"/>
              <a:t>Lynda.com</a:t>
            </a:r>
            <a:r>
              <a:rPr lang="en-US"/>
              <a:t> or other paid learning memberships</a:t>
            </a:r>
          </a:p>
          <a:p>
            <a:pPr lvl="1">
              <a:buFontTx/>
              <a:buChar char="-"/>
            </a:pPr>
            <a:r>
              <a:rPr lang="en-US" err="1"/>
              <a:t>Ebooks</a:t>
            </a:r>
            <a:r>
              <a:rPr lang="en-US"/>
              <a:t> that can be checked out from home</a:t>
            </a:r>
          </a:p>
          <a:p>
            <a:pPr lvl="1">
              <a:buFontTx/>
              <a:buChar char="-"/>
            </a:pPr>
            <a:r>
              <a:rPr lang="en-US"/>
              <a:t>Programming Books</a:t>
            </a:r>
          </a:p>
        </p:txBody>
      </p:sp>
    </p:spTree>
    <p:extLst>
      <p:ext uri="{BB962C8B-B14F-4D97-AF65-F5344CB8AC3E}">
        <p14:creationId xmlns:p14="http://schemas.microsoft.com/office/powerpoint/2010/main" val="1515330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4F111-46B8-704D-9A00-BE8B0FE88073}"/>
              </a:ext>
            </a:extLst>
          </p:cNvPr>
          <p:cNvSpPr>
            <a:spLocks noGrp="1"/>
          </p:cNvSpPr>
          <p:nvPr>
            <p:ph type="title"/>
          </p:nvPr>
        </p:nvSpPr>
        <p:spPr>
          <a:xfrm>
            <a:off x="838200" y="621792"/>
            <a:ext cx="4795157" cy="5413248"/>
          </a:xfrm>
        </p:spPr>
        <p:txBody>
          <a:bodyPr>
            <a:normAutofit/>
          </a:bodyPr>
          <a:lstStyle/>
          <a:p>
            <a:r>
              <a:rPr lang="en-US" sz="5200" b="1">
                <a:solidFill>
                  <a:schemeClr val="bg1"/>
                </a:solidFill>
              </a:rPr>
              <a:t>Other Internet Sources</a:t>
            </a:r>
          </a:p>
        </p:txBody>
      </p:sp>
      <p:sp>
        <p:nvSpPr>
          <p:cNvPr id="3" name="Content Placeholder 2">
            <a:extLst>
              <a:ext uri="{FF2B5EF4-FFF2-40B4-BE49-F238E27FC236}">
                <a16:creationId xmlns:a16="http://schemas.microsoft.com/office/drawing/2014/main" id="{9B08A347-2997-9541-A2C2-3252D791221B}"/>
              </a:ext>
            </a:extLst>
          </p:cNvPr>
          <p:cNvSpPr>
            <a:spLocks noGrp="1"/>
          </p:cNvSpPr>
          <p:nvPr>
            <p:ph idx="1"/>
          </p:nvPr>
        </p:nvSpPr>
        <p:spPr>
          <a:xfrm>
            <a:off x="6521450" y="621792"/>
            <a:ext cx="4832349" cy="5413248"/>
          </a:xfrm>
        </p:spPr>
        <p:txBody>
          <a:bodyPr anchor="ctr">
            <a:normAutofit/>
          </a:bodyPr>
          <a:lstStyle/>
          <a:p>
            <a:pPr lvl="1"/>
            <a:r>
              <a:rPr lang="en-US" sz="2200" b="1"/>
              <a:t>YouTube</a:t>
            </a:r>
          </a:p>
          <a:p>
            <a:pPr lvl="2"/>
            <a:r>
              <a:rPr lang="en-US" sz="2200"/>
              <a:t>Endless videos that show off programming concepts</a:t>
            </a:r>
          </a:p>
          <a:p>
            <a:pPr lvl="1"/>
            <a:r>
              <a:rPr lang="en-US" sz="2200" b="1"/>
              <a:t>Google</a:t>
            </a:r>
          </a:p>
          <a:p>
            <a:pPr lvl="2"/>
            <a:r>
              <a:rPr lang="en-US" sz="2200"/>
              <a:t>Googling an error message can be a quick way to help you learn how to overcome a mistake. </a:t>
            </a:r>
          </a:p>
          <a:p>
            <a:pPr lvl="1"/>
            <a:r>
              <a:rPr lang="en-US" sz="2200" b="1" err="1"/>
              <a:t>StackOverflow</a:t>
            </a:r>
            <a:endParaRPr lang="en-US" sz="2200" b="1"/>
          </a:p>
          <a:p>
            <a:pPr lvl="2"/>
            <a:r>
              <a:rPr lang="en-US" sz="2200"/>
              <a:t>Sites such as </a:t>
            </a:r>
            <a:r>
              <a:rPr lang="en-US" sz="2200" err="1"/>
              <a:t>StackOverflow</a:t>
            </a:r>
            <a:r>
              <a:rPr lang="en-US" sz="2200"/>
              <a:t> are used daily by professional developers in a real workplace to quickly solve their issues rather than spending unnecessary time investigating the cause.</a:t>
            </a:r>
          </a:p>
        </p:txBody>
      </p:sp>
    </p:spTree>
    <p:extLst>
      <p:ext uri="{BB962C8B-B14F-4D97-AF65-F5344CB8AC3E}">
        <p14:creationId xmlns:p14="http://schemas.microsoft.com/office/powerpoint/2010/main" val="790429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8B48-4530-704C-AFEB-2F812A7032CC}"/>
              </a:ext>
            </a:extLst>
          </p:cNvPr>
          <p:cNvSpPr>
            <a:spLocks noGrp="1"/>
          </p:cNvSpPr>
          <p:nvPr>
            <p:ph type="title"/>
          </p:nvPr>
        </p:nvSpPr>
        <p:spPr>
          <a:xfrm>
            <a:off x="838200" y="2766218"/>
            <a:ext cx="10515600" cy="1325563"/>
          </a:xfrm>
        </p:spPr>
        <p:txBody>
          <a:bodyPr/>
          <a:lstStyle/>
          <a:p>
            <a:pPr algn="ctr"/>
            <a:r>
              <a:rPr lang="en-US" b="1" dirty="0">
                <a:solidFill>
                  <a:schemeClr val="bg1"/>
                </a:solidFill>
              </a:rPr>
              <a:t>Questions?</a:t>
            </a:r>
          </a:p>
        </p:txBody>
      </p:sp>
    </p:spTree>
    <p:extLst>
      <p:ext uri="{BB962C8B-B14F-4D97-AF65-F5344CB8AC3E}">
        <p14:creationId xmlns:p14="http://schemas.microsoft.com/office/powerpoint/2010/main" val="1412000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8B48-4530-704C-AFEB-2F812A7032CC}"/>
              </a:ext>
            </a:extLst>
          </p:cNvPr>
          <p:cNvSpPr>
            <a:spLocks noGrp="1"/>
          </p:cNvSpPr>
          <p:nvPr>
            <p:ph type="title"/>
          </p:nvPr>
        </p:nvSpPr>
        <p:spPr>
          <a:xfrm>
            <a:off x="838200" y="2766218"/>
            <a:ext cx="10515600" cy="1325563"/>
          </a:xfrm>
        </p:spPr>
        <p:txBody>
          <a:bodyPr/>
          <a:lstStyle/>
          <a:p>
            <a:pPr algn="ctr"/>
            <a:r>
              <a:rPr lang="en-US" b="1" dirty="0">
                <a:solidFill>
                  <a:schemeClr val="bg1"/>
                </a:solidFill>
              </a:rPr>
              <a:t>Thank you!</a:t>
            </a:r>
          </a:p>
        </p:txBody>
      </p:sp>
    </p:spTree>
    <p:extLst>
      <p:ext uri="{BB962C8B-B14F-4D97-AF65-F5344CB8AC3E}">
        <p14:creationId xmlns:p14="http://schemas.microsoft.com/office/powerpoint/2010/main" val="3696544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C2C4-7FC4-BE49-8009-DDAAD3DE81E1}"/>
              </a:ext>
            </a:extLst>
          </p:cNvPr>
          <p:cNvSpPr>
            <a:spLocks noGrp="1"/>
          </p:cNvSpPr>
          <p:nvPr>
            <p:ph type="title"/>
          </p:nvPr>
        </p:nvSpPr>
        <p:spPr/>
        <p:txBody>
          <a:bodyPr/>
          <a:lstStyle/>
          <a:p>
            <a:r>
              <a:rPr lang="en-US" dirty="0">
                <a:solidFill>
                  <a:srgbClr val="76D6FF"/>
                </a:solidFill>
              </a:rPr>
              <a:t>How often do you learn by reading things on the internet?</a:t>
            </a:r>
          </a:p>
        </p:txBody>
      </p:sp>
      <p:sp>
        <p:nvSpPr>
          <p:cNvPr id="3" name="Content Placeholder 2">
            <a:extLst>
              <a:ext uri="{FF2B5EF4-FFF2-40B4-BE49-F238E27FC236}">
                <a16:creationId xmlns:a16="http://schemas.microsoft.com/office/drawing/2014/main" id="{B850DB7A-198E-674A-B1E3-D205C60126AD}"/>
              </a:ext>
            </a:extLst>
          </p:cNvPr>
          <p:cNvSpPr>
            <a:spLocks noGrp="1"/>
          </p:cNvSpPr>
          <p:nvPr>
            <p:ph idx="1"/>
          </p:nvPr>
        </p:nvSpPr>
        <p:spPr>
          <a:xfrm>
            <a:off x="838200" y="1825625"/>
            <a:ext cx="10515600" cy="3178175"/>
          </a:xfrm>
        </p:spPr>
        <p:txBody>
          <a:bodyPr vert="horz" lIns="91440" tIns="45720" rIns="91440" bIns="45720" rtlCol="0" anchor="t">
            <a:normAutofit/>
          </a:bodyPr>
          <a:lstStyle/>
          <a:p>
            <a:r>
              <a:rPr lang="en-US" dirty="0">
                <a:solidFill>
                  <a:schemeClr val="bg1"/>
                </a:solidFill>
              </a:rPr>
              <a:t>Respond through chat</a:t>
            </a:r>
          </a:p>
          <a:p>
            <a:pPr lvl="1"/>
            <a:r>
              <a:rPr lang="en-US" b="1" dirty="0">
                <a:solidFill>
                  <a:schemeClr val="bg1"/>
                </a:solidFill>
              </a:rPr>
              <a:t>C or Constantly</a:t>
            </a:r>
          </a:p>
          <a:p>
            <a:pPr lvl="1"/>
            <a:r>
              <a:rPr lang="en-US" b="1" dirty="0">
                <a:solidFill>
                  <a:schemeClr val="bg1"/>
                </a:solidFill>
              </a:rPr>
              <a:t>D or Daily</a:t>
            </a:r>
          </a:p>
          <a:p>
            <a:pPr lvl="1"/>
            <a:r>
              <a:rPr lang="en-US" b="1" dirty="0">
                <a:solidFill>
                  <a:schemeClr val="bg1"/>
                </a:solidFill>
              </a:rPr>
              <a:t>W or Weekly</a:t>
            </a:r>
          </a:p>
          <a:p>
            <a:pPr lvl="1"/>
            <a:r>
              <a:rPr lang="en-US" b="1" dirty="0">
                <a:solidFill>
                  <a:schemeClr val="bg1"/>
                </a:solidFill>
              </a:rPr>
              <a:t>N or Never</a:t>
            </a:r>
          </a:p>
          <a:p>
            <a:pPr lvl="1"/>
            <a:endParaRPr lang="en-US" b="1" dirty="0">
              <a:solidFill>
                <a:schemeClr val="bg1"/>
              </a:solidFill>
            </a:endParaRPr>
          </a:p>
        </p:txBody>
      </p:sp>
    </p:spTree>
    <p:extLst>
      <p:ext uri="{BB962C8B-B14F-4D97-AF65-F5344CB8AC3E}">
        <p14:creationId xmlns:p14="http://schemas.microsoft.com/office/powerpoint/2010/main" val="402610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in a room&#10;&#10;Description automatically generated">
            <a:extLst>
              <a:ext uri="{FF2B5EF4-FFF2-40B4-BE49-F238E27FC236}">
                <a16:creationId xmlns:a16="http://schemas.microsoft.com/office/drawing/2014/main" id="{26EF3B82-056B-4345-AA2E-84C646BBD008}"/>
              </a:ext>
            </a:extLst>
          </p:cNvPr>
          <p:cNvPicPr>
            <a:picLocks noChangeAspect="1"/>
          </p:cNvPicPr>
          <p:nvPr/>
        </p:nvPicPr>
        <p:blipFill rotWithShape="1">
          <a:blip r:embed="rId3">
            <a:extLst>
              <a:ext uri="{28A0092B-C50C-407E-A947-70E740481C1C}">
                <a14:useLocalDpi xmlns:a14="http://schemas.microsoft.com/office/drawing/2010/main" val="0"/>
              </a:ext>
            </a:extLst>
          </a:blip>
          <a:srcRect t="1283" r="1" b="1"/>
          <a:stretch/>
        </p:blipFill>
        <p:spPr>
          <a:xfrm>
            <a:off x="20" y="10"/>
            <a:ext cx="4637226" cy="6857990"/>
          </a:xfrm>
          <a:prstGeom prst="rect">
            <a:avLst/>
          </a:prstGeom>
        </p:spPr>
      </p:pic>
      <p:sp>
        <p:nvSpPr>
          <p:cNvPr id="15" name="Rectangle 1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03F8EAD-913A-6449-A4D3-73528D50919D}"/>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This workshop is part of a series:</a:t>
            </a:r>
          </a:p>
        </p:txBody>
      </p:sp>
      <p:sp>
        <p:nvSpPr>
          <p:cNvPr id="3" name="Content Placeholder 2">
            <a:extLst>
              <a:ext uri="{FF2B5EF4-FFF2-40B4-BE49-F238E27FC236}">
                <a16:creationId xmlns:a16="http://schemas.microsoft.com/office/drawing/2014/main" id="{B850DB7A-198E-674A-B1E3-D205C60126AD}"/>
              </a:ext>
            </a:extLst>
          </p:cNvPr>
          <p:cNvSpPr>
            <a:spLocks noGrp="1"/>
          </p:cNvSpPr>
          <p:nvPr>
            <p:ph type="subTitle" idx="1"/>
          </p:nvPr>
        </p:nvSpPr>
        <p:spPr>
          <a:xfrm>
            <a:off x="5277327" y="4156276"/>
            <a:ext cx="6274592" cy="2061645"/>
          </a:xfrm>
        </p:spPr>
        <p:txBody>
          <a:bodyPr>
            <a:normAutofit/>
          </a:bodyPr>
          <a:lstStyle/>
          <a:p>
            <a:pPr lvl="1" algn="l"/>
            <a:r>
              <a:rPr lang="en-US" b="1">
                <a:solidFill>
                  <a:schemeClr val="bg1"/>
                </a:solidFill>
              </a:rPr>
              <a:t>Part 1: Intro to Web Development Concepts</a:t>
            </a:r>
          </a:p>
          <a:p>
            <a:pPr lvl="1" algn="l"/>
            <a:r>
              <a:rPr lang="en-US">
                <a:solidFill>
                  <a:schemeClr val="bg1"/>
                </a:solidFill>
              </a:rPr>
              <a:t>Part 2: Hands on / Deep Dive with React</a:t>
            </a:r>
          </a:p>
        </p:txBody>
      </p:sp>
    </p:spTree>
    <p:extLst>
      <p:ext uri="{BB962C8B-B14F-4D97-AF65-F5344CB8AC3E}">
        <p14:creationId xmlns:p14="http://schemas.microsoft.com/office/powerpoint/2010/main" val="1302809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C2C4-7FC4-BE49-8009-DDAAD3DE81E1}"/>
              </a:ext>
            </a:extLst>
          </p:cNvPr>
          <p:cNvSpPr>
            <a:spLocks noGrp="1"/>
          </p:cNvSpPr>
          <p:nvPr>
            <p:ph type="title"/>
          </p:nvPr>
        </p:nvSpPr>
        <p:spPr>
          <a:xfrm>
            <a:off x="838200" y="365125"/>
            <a:ext cx="6254496" cy="1828800"/>
          </a:xfrm>
        </p:spPr>
        <p:txBody>
          <a:bodyPr>
            <a:normAutofit/>
          </a:bodyPr>
          <a:lstStyle/>
          <a:p>
            <a:r>
              <a:rPr lang="en-US"/>
              <a:t>Welcome!</a:t>
            </a:r>
          </a:p>
        </p:txBody>
      </p:sp>
      <p:sp>
        <p:nvSpPr>
          <p:cNvPr id="3" name="Content Placeholder 2">
            <a:extLst>
              <a:ext uri="{FF2B5EF4-FFF2-40B4-BE49-F238E27FC236}">
                <a16:creationId xmlns:a16="http://schemas.microsoft.com/office/drawing/2014/main" id="{B850DB7A-198E-674A-B1E3-D205C60126AD}"/>
              </a:ext>
            </a:extLst>
          </p:cNvPr>
          <p:cNvSpPr>
            <a:spLocks noGrp="1"/>
          </p:cNvSpPr>
          <p:nvPr>
            <p:ph idx="1"/>
          </p:nvPr>
        </p:nvSpPr>
        <p:spPr>
          <a:xfrm>
            <a:off x="838200" y="2322576"/>
            <a:ext cx="6254496" cy="3858768"/>
          </a:xfrm>
        </p:spPr>
        <p:txBody>
          <a:bodyPr>
            <a:normAutofit lnSpcReduction="10000"/>
          </a:bodyPr>
          <a:lstStyle/>
          <a:p>
            <a:r>
              <a:rPr lang="en-US" dirty="0"/>
              <a:t>What is a web page?</a:t>
            </a:r>
          </a:p>
          <a:p>
            <a:r>
              <a:rPr lang="en-US" dirty="0"/>
              <a:t>HTML</a:t>
            </a:r>
          </a:p>
          <a:p>
            <a:r>
              <a:rPr lang="en-US" dirty="0"/>
              <a:t>JavaScript</a:t>
            </a:r>
          </a:p>
          <a:p>
            <a:r>
              <a:rPr lang="en-US" dirty="0"/>
              <a:t>CSS</a:t>
            </a:r>
          </a:p>
          <a:p>
            <a:r>
              <a:rPr lang="en-US" dirty="0"/>
              <a:t>Intro to React</a:t>
            </a:r>
          </a:p>
          <a:p>
            <a:r>
              <a:rPr lang="en-US" dirty="0"/>
              <a:t>How to learn more about modern web development</a:t>
            </a:r>
          </a:p>
          <a:p>
            <a:r>
              <a:rPr lang="en-US" dirty="0"/>
              <a:t>Q&amp;A</a:t>
            </a:r>
          </a:p>
          <a:p>
            <a:pPr lvl="1"/>
            <a:endParaRPr lang="en-US" dirty="0"/>
          </a:p>
          <a:p>
            <a:endParaRPr lang="en-US" sz="2400" dirty="0"/>
          </a:p>
          <a:p>
            <a:endParaRPr lang="en-US" sz="2400" dirty="0"/>
          </a:p>
        </p:txBody>
      </p:sp>
      <p:pic>
        <p:nvPicPr>
          <p:cNvPr id="8" name="Picture 7" descr="A group of people sitting at a table in a restaurant&#10;&#10;Description automatically generated">
            <a:extLst>
              <a:ext uri="{FF2B5EF4-FFF2-40B4-BE49-F238E27FC236}">
                <a16:creationId xmlns:a16="http://schemas.microsoft.com/office/drawing/2014/main" id="{2B382B33-1B1B-7644-9F10-6575901D3D61}"/>
              </a:ext>
            </a:extLst>
          </p:cNvPr>
          <p:cNvPicPr>
            <a:picLocks noChangeAspect="1"/>
          </p:cNvPicPr>
          <p:nvPr/>
        </p:nvPicPr>
        <p:blipFill rotWithShape="1">
          <a:blip r:embed="rId3">
            <a:extLst>
              <a:ext uri="{28A0092B-C50C-407E-A947-70E740481C1C}">
                <a14:useLocalDpi xmlns:a14="http://schemas.microsoft.com/office/drawing/2010/main" val="0"/>
              </a:ext>
            </a:extLst>
          </a:blip>
          <a:srcRect l="9347" r="6870"/>
          <a:stretch/>
        </p:blipFill>
        <p:spPr>
          <a:xfrm>
            <a:off x="7552266" y="10"/>
            <a:ext cx="4639733" cy="6857990"/>
          </a:xfrm>
          <a:prstGeom prst="rect">
            <a:avLst/>
          </a:prstGeom>
        </p:spPr>
      </p:pic>
    </p:spTree>
    <p:extLst>
      <p:ext uri="{BB962C8B-B14F-4D97-AF65-F5344CB8AC3E}">
        <p14:creationId xmlns:p14="http://schemas.microsoft.com/office/powerpoint/2010/main" val="282568299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C2C4-7FC4-BE49-8009-DDAAD3DE81E1}"/>
              </a:ext>
            </a:extLst>
          </p:cNvPr>
          <p:cNvSpPr>
            <a:spLocks noGrp="1"/>
          </p:cNvSpPr>
          <p:nvPr>
            <p:ph type="title"/>
          </p:nvPr>
        </p:nvSpPr>
        <p:spPr/>
        <p:txBody>
          <a:bodyPr/>
          <a:lstStyle/>
          <a:p>
            <a:r>
              <a:rPr lang="en-US" dirty="0">
                <a:solidFill>
                  <a:srgbClr val="FF8AD8"/>
                </a:solidFill>
              </a:rPr>
              <a:t>Welcome!</a:t>
            </a:r>
          </a:p>
        </p:txBody>
      </p:sp>
      <p:sp>
        <p:nvSpPr>
          <p:cNvPr id="3" name="Content Placeholder 2">
            <a:extLst>
              <a:ext uri="{FF2B5EF4-FFF2-40B4-BE49-F238E27FC236}">
                <a16:creationId xmlns:a16="http://schemas.microsoft.com/office/drawing/2014/main" id="{B850DB7A-198E-674A-B1E3-D205C60126AD}"/>
              </a:ext>
            </a:extLst>
          </p:cNvPr>
          <p:cNvSpPr>
            <a:spLocks noGrp="1"/>
          </p:cNvSpPr>
          <p:nvPr>
            <p:ph idx="1"/>
          </p:nvPr>
        </p:nvSpPr>
        <p:spPr>
          <a:xfrm>
            <a:off x="838200" y="1825625"/>
            <a:ext cx="10515600" cy="3178175"/>
          </a:xfrm>
        </p:spPr>
        <p:txBody>
          <a:bodyPr vert="horz" lIns="91440" tIns="45720" rIns="91440" bIns="45720" rtlCol="0" anchor="t">
            <a:normAutofit/>
          </a:bodyPr>
          <a:lstStyle/>
          <a:p>
            <a:pPr marL="0" indent="0">
              <a:buNone/>
            </a:pPr>
            <a:r>
              <a:rPr lang="en-US" b="1" dirty="0">
                <a:solidFill>
                  <a:schemeClr val="bg1"/>
                </a:solidFill>
              </a:rPr>
              <a:t>Why</a:t>
            </a:r>
            <a:r>
              <a:rPr lang="en-US" dirty="0">
                <a:solidFill>
                  <a:schemeClr val="bg1"/>
                </a:solidFill>
              </a:rPr>
              <a:t> do we want to talk about this </a:t>
            </a:r>
            <a:r>
              <a:rPr lang="en-US" b="1" dirty="0">
                <a:solidFill>
                  <a:schemeClr val="bg1"/>
                </a:solidFill>
              </a:rPr>
              <a:t>today</a:t>
            </a:r>
            <a:r>
              <a:rPr lang="en-US" dirty="0">
                <a:solidFill>
                  <a:schemeClr val="bg1"/>
                </a:solidFill>
              </a:rPr>
              <a:t>?</a:t>
            </a:r>
          </a:p>
          <a:p>
            <a:r>
              <a:rPr lang="en-US" dirty="0">
                <a:solidFill>
                  <a:schemeClr val="bg1"/>
                </a:solidFill>
              </a:rPr>
              <a:t>Building a web page is a free method to get your voice heard, express your creativity or build a business</a:t>
            </a:r>
          </a:p>
          <a:p>
            <a:r>
              <a:rPr lang="en-US" dirty="0">
                <a:solidFill>
                  <a:schemeClr val="bg1"/>
                </a:solidFill>
              </a:rPr>
              <a:t>You are in control of your own message; there are no moderators to control whether your content is seen by the people that need to see it</a:t>
            </a:r>
            <a:endParaRPr lang="en-US" dirty="0">
              <a:solidFill>
                <a:schemeClr val="bg1"/>
              </a:solidFill>
              <a:cs typeface="Calibri"/>
            </a:endParaRPr>
          </a:p>
          <a:p>
            <a:r>
              <a:rPr lang="en-US" dirty="0">
                <a:solidFill>
                  <a:schemeClr val="bg1"/>
                </a:solidFill>
              </a:rPr>
              <a:t>You can share your web site with whoever you choose!</a:t>
            </a:r>
          </a:p>
        </p:txBody>
      </p:sp>
      <p:grpSp>
        <p:nvGrpSpPr>
          <p:cNvPr id="12" name="Group 11">
            <a:extLst>
              <a:ext uri="{FF2B5EF4-FFF2-40B4-BE49-F238E27FC236}">
                <a16:creationId xmlns:a16="http://schemas.microsoft.com/office/drawing/2014/main" id="{A8BC38C0-3D8A-4596-8F44-2DE4F2B951FE}"/>
              </a:ext>
            </a:extLst>
          </p:cNvPr>
          <p:cNvGrpSpPr/>
          <p:nvPr/>
        </p:nvGrpSpPr>
        <p:grpSpPr>
          <a:xfrm flipV="1">
            <a:off x="4516161" y="5378079"/>
            <a:ext cx="3159677" cy="667894"/>
            <a:chOff x="2926299" y="5105400"/>
            <a:chExt cx="5714453" cy="1208237"/>
          </a:xfrm>
        </p:grpSpPr>
        <p:pic>
          <p:nvPicPr>
            <p:cNvPr id="9" name="Picture 7" descr="Icon&#10;&#10;Description automatically generated">
              <a:extLst>
                <a:ext uri="{FF2B5EF4-FFF2-40B4-BE49-F238E27FC236}">
                  <a16:creationId xmlns:a16="http://schemas.microsoft.com/office/drawing/2014/main" id="{E53035DB-06A3-423F-B1E6-6F7B19EC7CDB}"/>
                </a:ext>
              </a:extLst>
            </p:cNvPr>
            <p:cNvPicPr>
              <a:picLocks noChangeAspect="1"/>
            </p:cNvPicPr>
            <p:nvPr/>
          </p:nvPicPr>
          <p:blipFill>
            <a:blip r:embed="rId3"/>
            <a:stretch>
              <a:fillRect/>
            </a:stretch>
          </p:blipFill>
          <p:spPr>
            <a:xfrm>
              <a:off x="2926299" y="5105400"/>
              <a:ext cx="1208237" cy="1208237"/>
            </a:xfrm>
            <a:prstGeom prst="rect">
              <a:avLst/>
            </a:prstGeom>
          </p:spPr>
        </p:pic>
        <p:pic>
          <p:nvPicPr>
            <p:cNvPr id="10" name="Picture 7" descr="Icon&#10;&#10;Description automatically generated">
              <a:extLst>
                <a:ext uri="{FF2B5EF4-FFF2-40B4-BE49-F238E27FC236}">
                  <a16:creationId xmlns:a16="http://schemas.microsoft.com/office/drawing/2014/main" id="{0898EE35-A8B9-4EED-8FEF-046B3DAF9070}"/>
                </a:ext>
              </a:extLst>
            </p:cNvPr>
            <p:cNvPicPr>
              <a:picLocks noChangeAspect="1"/>
            </p:cNvPicPr>
            <p:nvPr/>
          </p:nvPicPr>
          <p:blipFill>
            <a:blip r:embed="rId3"/>
            <a:stretch>
              <a:fillRect/>
            </a:stretch>
          </p:blipFill>
          <p:spPr>
            <a:xfrm>
              <a:off x="5184889" y="5105400"/>
              <a:ext cx="1208237" cy="1208237"/>
            </a:xfrm>
            <a:prstGeom prst="rect">
              <a:avLst/>
            </a:prstGeom>
          </p:spPr>
        </p:pic>
        <p:pic>
          <p:nvPicPr>
            <p:cNvPr id="11" name="Picture 7" descr="Icon&#10;&#10;Description automatically generated">
              <a:extLst>
                <a:ext uri="{FF2B5EF4-FFF2-40B4-BE49-F238E27FC236}">
                  <a16:creationId xmlns:a16="http://schemas.microsoft.com/office/drawing/2014/main" id="{70D5ED85-5C99-4062-9C68-017620032A39}"/>
                </a:ext>
              </a:extLst>
            </p:cNvPr>
            <p:cNvPicPr>
              <a:picLocks noChangeAspect="1"/>
            </p:cNvPicPr>
            <p:nvPr/>
          </p:nvPicPr>
          <p:blipFill>
            <a:blip r:embed="rId3"/>
            <a:stretch>
              <a:fillRect/>
            </a:stretch>
          </p:blipFill>
          <p:spPr>
            <a:xfrm>
              <a:off x="7432515" y="5105400"/>
              <a:ext cx="1208237" cy="1208237"/>
            </a:xfrm>
            <a:prstGeom prst="rect">
              <a:avLst/>
            </a:prstGeom>
          </p:spPr>
        </p:pic>
      </p:grpSp>
    </p:spTree>
    <p:extLst>
      <p:ext uri="{BB962C8B-B14F-4D97-AF65-F5344CB8AC3E}">
        <p14:creationId xmlns:p14="http://schemas.microsoft.com/office/powerpoint/2010/main" val="1678910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817AD5-7AD3-D942-B498-70BD3F1A1F29}"/>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What is </a:t>
            </a:r>
            <a:r>
              <a:rPr lang="en-US" sz="2800" b="1" kern="1200" dirty="0">
                <a:solidFill>
                  <a:srgbClr val="76D6FF"/>
                </a:solidFill>
                <a:latin typeface="+mj-lt"/>
                <a:ea typeface="+mj-ea"/>
                <a:cs typeface="+mj-cs"/>
              </a:rPr>
              <a:t>the web</a:t>
            </a:r>
            <a:r>
              <a:rPr lang="en-US" sz="2800" kern="1200" dirty="0">
                <a:solidFill>
                  <a:srgbClr val="76D6FF"/>
                </a:solidFill>
                <a:latin typeface="+mj-lt"/>
                <a:ea typeface="+mj-ea"/>
                <a:cs typeface="+mj-cs"/>
              </a:rPr>
              <a:t>?</a:t>
            </a:r>
          </a:p>
        </p:txBody>
      </p:sp>
      <p:sp>
        <p:nvSpPr>
          <p:cNvPr id="19" name="Text Placeholder 18">
            <a:extLst>
              <a:ext uri="{FF2B5EF4-FFF2-40B4-BE49-F238E27FC236}">
                <a16:creationId xmlns:a16="http://schemas.microsoft.com/office/drawing/2014/main" id="{9F73ED41-20A6-3445-AD2B-CF204521C8FD}"/>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a:t>The web is an </a:t>
            </a:r>
            <a:r>
              <a:rPr lang="en-US" sz="2000" b="1" dirty="0"/>
              <a:t>information system </a:t>
            </a:r>
            <a:r>
              <a:rPr lang="en-US" sz="2000" dirty="0"/>
              <a:t>where documents are identified by URLs, such as </a:t>
            </a:r>
            <a:br>
              <a:rPr lang="en-US" sz="2000" dirty="0"/>
            </a:br>
            <a:r>
              <a:rPr lang="en-US" sz="2000" dirty="0"/>
              <a:t>https://</a:t>
            </a:r>
            <a:r>
              <a:rPr lang="en-US" sz="2000" dirty="0" err="1"/>
              <a:t>www.google.com</a:t>
            </a:r>
            <a:r>
              <a:rPr lang="en-US" sz="2000" dirty="0"/>
              <a:t>. </a:t>
            </a:r>
          </a:p>
          <a:p>
            <a:r>
              <a:rPr lang="en-US" sz="2000" dirty="0"/>
              <a:t>These can be linked together, and accessed over the Internet.</a:t>
            </a:r>
          </a:p>
        </p:txBody>
      </p:sp>
      <p:pic>
        <p:nvPicPr>
          <p:cNvPr id="8" name="Picture 7">
            <a:extLst>
              <a:ext uri="{FF2B5EF4-FFF2-40B4-BE49-F238E27FC236}">
                <a16:creationId xmlns:a16="http://schemas.microsoft.com/office/drawing/2014/main" id="{EF96020A-B88B-EC40-986C-8895BCF15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160476"/>
            <a:ext cx="6250769" cy="4376181"/>
          </a:xfrm>
          <a:prstGeom prst="rect">
            <a:avLst/>
          </a:prstGeom>
        </p:spPr>
      </p:pic>
    </p:spTree>
    <p:extLst>
      <p:ext uri="{BB962C8B-B14F-4D97-AF65-F5344CB8AC3E}">
        <p14:creationId xmlns:p14="http://schemas.microsoft.com/office/powerpoint/2010/main" val="15700532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817AD5-7AD3-D942-B498-70BD3F1A1F29}"/>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What is </a:t>
            </a:r>
            <a:r>
              <a:rPr lang="en-US" sz="2800" b="1"/>
              <a:t>the internet</a:t>
            </a:r>
            <a:r>
              <a:rPr lang="en-US" sz="2800"/>
              <a:t>?</a:t>
            </a:r>
          </a:p>
        </p:txBody>
      </p:sp>
      <p:sp>
        <p:nvSpPr>
          <p:cNvPr id="6" name="Content Placeholder 5">
            <a:extLst>
              <a:ext uri="{FF2B5EF4-FFF2-40B4-BE49-F238E27FC236}">
                <a16:creationId xmlns:a16="http://schemas.microsoft.com/office/drawing/2014/main" id="{7EEF7134-ECC4-6141-B442-84F11BDD41D2}"/>
              </a:ext>
            </a:extLst>
          </p:cNvPr>
          <p:cNvSpPr>
            <a:spLocks noGrp="1"/>
          </p:cNvSpPr>
          <p:nvPr>
            <p:ph idx="1"/>
          </p:nvPr>
        </p:nvSpPr>
        <p:spPr>
          <a:xfrm>
            <a:off x="643468" y="2638043"/>
            <a:ext cx="3363974" cy="3415623"/>
          </a:xfrm>
        </p:spPr>
        <p:txBody>
          <a:bodyPr vert="horz" lIns="91440" tIns="45720" rIns="91440" bIns="45720" rtlCol="0">
            <a:normAutofit fontScale="85000" lnSpcReduction="20000"/>
          </a:bodyPr>
          <a:lstStyle/>
          <a:p>
            <a:pPr marL="0" indent="0">
              <a:buNone/>
            </a:pPr>
            <a:r>
              <a:rPr lang="en-US" sz="2000" dirty="0"/>
              <a:t>The internet is a global system of interconnected computer networks that a specific protocol (TCP/IP) to communicate between networks and devices.</a:t>
            </a:r>
          </a:p>
          <a:p>
            <a:pPr marL="0" indent="0">
              <a:buNone/>
            </a:pPr>
            <a:endParaRPr lang="en-US" sz="2000" dirty="0"/>
          </a:p>
          <a:p>
            <a:pPr marL="0" indent="0">
              <a:buNone/>
            </a:pPr>
            <a:r>
              <a:rPr lang="en-US" sz="2000" dirty="0"/>
              <a:t>Network protocols are sets of established rules that dictate how to format, transmit and receive data so computer network devices – like clients and servers -- can communicate regardless of the differences in their underlying infrastructures, designs or standards.</a:t>
            </a:r>
          </a:p>
          <a:p>
            <a:pPr marL="0" indent="0">
              <a:buNone/>
            </a:pPr>
            <a:endParaRPr lang="en-US" sz="2000" dirty="0"/>
          </a:p>
          <a:p>
            <a:pPr marL="0" indent="0">
              <a:buNone/>
            </a:pPr>
            <a:endParaRPr lang="en-US" sz="2000" dirty="0"/>
          </a:p>
        </p:txBody>
      </p:sp>
      <p:pic>
        <p:nvPicPr>
          <p:cNvPr id="5" name="Graphic 4">
            <a:extLst>
              <a:ext uri="{FF2B5EF4-FFF2-40B4-BE49-F238E27FC236}">
                <a16:creationId xmlns:a16="http://schemas.microsoft.com/office/drawing/2014/main" id="{9C3BCED1-D3B3-6C43-B3A1-F4833BC998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7763" y="687348"/>
            <a:ext cx="6250769" cy="5322436"/>
          </a:xfrm>
          <a:prstGeom prst="rect">
            <a:avLst/>
          </a:prstGeom>
        </p:spPr>
      </p:pic>
    </p:spTree>
    <p:extLst>
      <p:ext uri="{BB962C8B-B14F-4D97-AF65-F5344CB8AC3E}">
        <p14:creationId xmlns:p14="http://schemas.microsoft.com/office/powerpoint/2010/main" val="284612074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C06350021E710469F93D161524B0EA1" ma:contentTypeVersion="4" ma:contentTypeDescription="Create a new document." ma:contentTypeScope="" ma:versionID="ebce96df5cab7bfa40a8870e0733ecf0">
  <xsd:schema xmlns:xsd="http://www.w3.org/2001/XMLSchema" xmlns:xs="http://www.w3.org/2001/XMLSchema" xmlns:p="http://schemas.microsoft.com/office/2006/metadata/properties" xmlns:ns2="0b0f3f30-1c9f-4dab-8ac1-a9e9494c6a37" targetNamespace="http://schemas.microsoft.com/office/2006/metadata/properties" ma:root="true" ma:fieldsID="ff6f370b2fecc8fd87a023c1ecfed401" ns2:_="">
    <xsd:import namespace="0b0f3f30-1c9f-4dab-8ac1-a9e9494c6a3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0f3f30-1c9f-4dab-8ac1-a9e9494c6a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B830D0-2A2C-4901-B6A9-CD341AB0026E}">
  <ds:schemaRefs>
    <ds:schemaRef ds:uri="http://schemas.microsoft.com/sharepoint/v3/contenttype/forms"/>
  </ds:schemaRefs>
</ds:datastoreItem>
</file>

<file path=customXml/itemProps2.xml><?xml version="1.0" encoding="utf-8"?>
<ds:datastoreItem xmlns:ds="http://schemas.openxmlformats.org/officeDocument/2006/customXml" ds:itemID="{184C7BAE-6334-4488-8022-69ED7A942529}">
  <ds:schemaRefs>
    <ds:schemaRef ds:uri="0b0f3f30-1c9f-4dab-8ac1-a9e9494c6a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C588327-2749-475B-9B79-C1BFB2AA6520}">
  <ds:schemaRefs>
    <ds:schemaRef ds:uri="http://schemas.microsoft.com/office/2006/metadata/properties"/>
    <ds:schemaRef ds:uri="http://purl.org/dc/elements/1.1/"/>
    <ds:schemaRef ds:uri="http://purl.org/dc/terms/"/>
    <ds:schemaRef ds:uri="http://schemas.openxmlformats.org/package/2006/metadata/core-properties"/>
    <ds:schemaRef ds:uri="http://purl.org/dc/dcmitype/"/>
    <ds:schemaRef ds:uri="0b0f3f30-1c9f-4dab-8ac1-a9e9494c6a37"/>
    <ds:schemaRef ds:uri="http://schemas.microsoft.com/office/2006/documentManagement/types"/>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1160</TotalTime>
  <Words>5179</Words>
  <Application>Microsoft Macintosh PowerPoint</Application>
  <PresentationFormat>Widescreen</PresentationFormat>
  <Paragraphs>539</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Consolas</vt:lpstr>
      <vt:lpstr>Courier New</vt:lpstr>
      <vt:lpstr>Tw Cen MT</vt:lpstr>
      <vt:lpstr>Office Theme</vt:lpstr>
      <vt:lpstr>Intro to Web Development with  React.js</vt:lpstr>
      <vt:lpstr>Did you get through the prerequisites?</vt:lpstr>
      <vt:lpstr>Have you ever written code before?</vt:lpstr>
      <vt:lpstr>How often do you learn by reading things on the internet?</vt:lpstr>
      <vt:lpstr>This workshop is part of a series:</vt:lpstr>
      <vt:lpstr>Welcome!</vt:lpstr>
      <vt:lpstr>Welcome!</vt:lpstr>
      <vt:lpstr>What is the web?</vt:lpstr>
      <vt:lpstr>What is the internet?</vt:lpstr>
      <vt:lpstr>How do web browsers work?</vt:lpstr>
      <vt:lpstr>PowerPoint Presentation</vt:lpstr>
      <vt:lpstr>What is a web page made of?</vt:lpstr>
      <vt:lpstr>HTML</vt:lpstr>
      <vt:lpstr>Exercise 1: View Example HTML File</vt:lpstr>
      <vt:lpstr>Open Example HTML File</vt:lpstr>
      <vt:lpstr>JavaScript</vt:lpstr>
      <vt:lpstr>Exercise 2: Add Javascript</vt:lpstr>
      <vt:lpstr>JavaScript Embedded in HTML</vt:lpstr>
      <vt:lpstr>Example: JavaScript in A Second File</vt:lpstr>
      <vt:lpstr>CSS</vt:lpstr>
      <vt:lpstr>Exercise 3 Use Web Inspector to Change a Website’s CSS!</vt:lpstr>
      <vt:lpstr>PowerPoint Presentation</vt:lpstr>
      <vt:lpstr>Break</vt:lpstr>
      <vt:lpstr>What is React?</vt:lpstr>
      <vt:lpstr>Who is using React?</vt:lpstr>
      <vt:lpstr>Facebook</vt:lpstr>
      <vt:lpstr>Instagram</vt:lpstr>
      <vt:lpstr>Slack</vt:lpstr>
      <vt:lpstr>Other Examples</vt:lpstr>
      <vt:lpstr>Why are they using it?</vt:lpstr>
      <vt:lpstr>Seeing What A Site is Made Of</vt:lpstr>
      <vt:lpstr>Learning More About Web Development</vt:lpstr>
      <vt:lpstr>Khan Academy</vt:lpstr>
      <vt:lpstr>Your Public Library</vt:lpstr>
      <vt:lpstr>Other Internet Sources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Web Development with React.js</dc:title>
  <dc:creator>Buchacher, Josh</dc:creator>
  <cp:lastModifiedBy>Buchacher, Josh</cp:lastModifiedBy>
  <cp:revision>134</cp:revision>
  <dcterms:created xsi:type="dcterms:W3CDTF">2020-11-02T18:08:34Z</dcterms:created>
  <dcterms:modified xsi:type="dcterms:W3CDTF">2020-11-13T19:29:37Z</dcterms:modified>
</cp:coreProperties>
</file>